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Nunito"/>
      <p:regular r:id="rId77"/>
      <p:bold r:id="rId78"/>
      <p:italic r:id="rId79"/>
      <p:boldItalic r:id="rId80"/>
    </p:embeddedFont>
    <p:embeddedFont>
      <p:font typeface="Pacifico"/>
      <p:regular r:id="rId81"/>
    </p:embeddedFont>
    <p:embeddedFont>
      <p:font typeface="Comfortaa"/>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Comfortaa-bold.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unito-boldItalic.fntdata"/><Relationship Id="rId82" Type="http://schemas.openxmlformats.org/officeDocument/2006/relationships/font" Target="fonts/Comfortaa-regular.fntdata"/><Relationship Id="rId81" Type="http://schemas.openxmlformats.org/officeDocument/2006/relationships/font" Target="fonts/Pacific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Nunito-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Nunito-italic.fntdata"/><Relationship Id="rId34" Type="http://schemas.openxmlformats.org/officeDocument/2006/relationships/slide" Target="slides/slide29.xml"/><Relationship Id="rId78" Type="http://schemas.openxmlformats.org/officeDocument/2006/relationships/font" Target="fonts/Nunit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7861c88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7861c88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b8cfe229ca8524f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b8cfe229ca8524f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7861c88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7861c88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7861c88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7861c88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2801aa8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2801aa8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3fe3ece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3fe3ece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4b8cfe229ca8524f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b8cfe229ca8524f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2801aa8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2801aa8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78e9f2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78e9f2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760a4f4f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760a4f4f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636c4902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636c4902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7b9f9345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7b9f9345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760a4f4f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760a4f4f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7b9f9345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7b9f9345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760a4f4f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760a4f4f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7b9f9345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7b9f934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760a4f4f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760a4f4f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7b9f9345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7b9f9345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78e9f2b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78e9f2b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7861c889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7861c88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7861c889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7861c889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96bfc644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96bfc644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78e9f2b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78e9f2b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35a411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35a411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2801aa8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2801aa8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3ee1c517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3ee1c517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35a4112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35a4112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7b9f934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7b9f934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17dbebe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17dbebe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2116634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2116634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36c49020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36c49020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36c49020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36c49020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36c4902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36c4902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36c49020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36c49020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36c49020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36c49020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2116634b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2116634b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36c49020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636c49020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7861c88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7861c88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3ed99fb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a3ed99fb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16aa930a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a16aa930a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36c49020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36c49020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36c49020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36c49020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3ee1c517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3ee1c517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6bfc644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6bfc644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36c49020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36c49020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6faadc3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6faadc3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6faadc3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6faadc3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3ee1c51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3ee1c51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3ee1c51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a3ee1c51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a54a01c9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a54a01c9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a54a01c9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a54a01c9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3ee1c517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3ee1c517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a755e3df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a755e3df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3ee1c5179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3ee1c5179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2801aa8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2801aa8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16aa930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16aa930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16aa930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16aa930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17dbebe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a17dbebe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16aa930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16aa930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16aa930a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a16aa930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a16aa930a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16aa930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a16aa930a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a16aa930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3ed99fb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3ed99fb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16aa930a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16aa930a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16aa930a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16aa930a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36c49020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36c49020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36c49020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36c49020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36c49020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36c49020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755e3df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755e3df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36c49020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36c49020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5.xml" Type="http://schemas.openxmlformats.org/officeDocument/2006/relationships/notesSlide"/><Relationship Id="rId3" Target="../media/image3.jpeg" Type="http://schemas.openxmlformats.org/officeDocument/2006/relationships/image"/><Relationship Id="rId4" Target="../media/image4.jpeg" Type="http://schemas.openxmlformats.org/officeDocument/2006/relationships/image"/><Relationship Id="rId5" Target="../media/image2.jpeg" Type="http://schemas.openxmlformats.org/officeDocument/2006/relationships/image"/><Relationship Id="rId6" Target="../media/image13.jpeg" Type="http://schemas.openxmlformats.org/officeDocument/2006/relationships/image"/></Relationships>
</file>

<file path=ppt/slides/_rels/slide16.xml.rels><?xml version="1.0" encoding="UTF-8" standalone="yes" ?><Relationships xmlns="http://schemas.openxmlformats.org/package/2006/relationships"><Relationship Id="rId1" Target="../slideLayouts/slideLayout2.xml" Type="http://schemas.openxmlformats.org/officeDocument/2006/relationships/slideLayout"/><Relationship Id="rId2" Target="../notesSlides/notesSlide16.xml" Type="http://schemas.openxmlformats.org/officeDocument/2006/relationships/notesSlide"/><Relationship Id="rId3" Target="../media/image55.jpeg" Type="http://schemas.openxmlformats.org/officeDocument/2006/relationships/image"/></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8.xml" Type="http://schemas.openxmlformats.org/officeDocument/2006/relationships/notesSlide"/><Relationship Id="rId3" Target="../media/image6.jpeg" Type="http://schemas.openxmlformats.org/officeDocument/2006/relationships/image"/></Relationships>
</file>

<file path=ppt/slides/_rels/slide19.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19.xml" Type="http://schemas.openxmlformats.org/officeDocument/2006/relationships/notesSlide"/><Relationship Id="rId3" Target="../media/image22.jpeg" Type="http://schemas.openxmlformats.org/officeDocument/2006/relationships/image"/></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0.xml" Type="http://schemas.openxmlformats.org/officeDocument/2006/relationships/notesSlide"/><Relationship Id="rId3" Target="../media/image14.jpeg" Type="http://schemas.openxmlformats.org/officeDocument/2006/relationships/image"/></Relationships>
</file>

<file path=ppt/slides/_rels/slide21.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1.xml" Type="http://schemas.openxmlformats.org/officeDocument/2006/relationships/notesSlide"/><Relationship Id="rId3" Target="../media/image17.jpeg" Type="http://schemas.openxmlformats.org/officeDocument/2006/relationships/image"/></Relationships>
</file>

<file path=ppt/slides/_rels/slide2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2.xml" Type="http://schemas.openxmlformats.org/officeDocument/2006/relationships/notesSlide"/><Relationship Id="rId3" Target="../media/image21.jpeg" Type="http://schemas.openxmlformats.org/officeDocument/2006/relationships/image"/></Relationships>
</file>

<file path=ppt/slides/_rels/slide23.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3.xml" Type="http://schemas.openxmlformats.org/officeDocument/2006/relationships/notesSlide"/><Relationship Id="rId3" Target="../media/image16.jpeg" Type="http://schemas.openxmlformats.org/officeDocument/2006/relationships/image"/></Relationships>
</file>

<file path=ppt/slides/_rels/slide2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4.xml" Type="http://schemas.openxmlformats.org/officeDocument/2006/relationships/notesSlide"/><Relationship Id="rId3" Target="../media/image18.jpeg" Type="http://schemas.openxmlformats.org/officeDocument/2006/relationships/image"/></Relationships>
</file>

<file path=ppt/slides/_rels/slide2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5.xml" Type="http://schemas.openxmlformats.org/officeDocument/2006/relationships/notesSlide"/><Relationship Id="rId3" Target="../media/image19.jpeg" Type="http://schemas.openxmlformats.org/officeDocument/2006/relationships/image"/></Relationships>
</file>

<file path=ppt/slides/_rels/slide26.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6.xml" Type="http://schemas.openxmlformats.org/officeDocument/2006/relationships/notesSlide"/><Relationship Id="rId3" Target="../media/image20.jpeg" Type="http://schemas.openxmlformats.org/officeDocument/2006/relationships/image"/></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34.xml" Type="http://schemas.openxmlformats.org/officeDocument/2006/relationships/notesSlide"/><Relationship Id="rId3" Target="../media/image28.jpeg" Type="http://schemas.openxmlformats.org/officeDocument/2006/relationships/image"/></Relationships>
</file>

<file path=ppt/slides/_rels/slide3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35.xml" Type="http://schemas.openxmlformats.org/officeDocument/2006/relationships/notesSlide"/><Relationship Id="rId3" Target="../media/image30.jpeg" Type="http://schemas.openxmlformats.org/officeDocument/2006/relationships/image"/></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38.xml" Type="http://schemas.openxmlformats.org/officeDocument/2006/relationships/notesSlide"/><Relationship Id="rId3" Target="../media/image27.jpeg" Type="http://schemas.openxmlformats.org/officeDocument/2006/relationships/image"/></Relationships>
</file>

<file path=ppt/slides/_rels/slide39.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39.xml" Type="http://schemas.openxmlformats.org/officeDocument/2006/relationships/notesSlide"/><Relationship Id="rId3" Target="../media/image29.jpeg" Type="http://schemas.openxmlformats.org/officeDocument/2006/relationships/image"/></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0.xml" Type="http://schemas.openxmlformats.org/officeDocument/2006/relationships/notesSlide"/><Relationship Id="rId3" Target="../media/image35.jpeg" Type="http://schemas.openxmlformats.org/officeDocument/2006/relationships/image"/></Relationships>
</file>

<file path=ppt/slides/_rels/slide41.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1.xml" Type="http://schemas.openxmlformats.org/officeDocument/2006/relationships/notesSlide"/><Relationship Id="rId3" Target="../media/image26.jpeg" Type="http://schemas.openxmlformats.org/officeDocument/2006/relationships/image"/></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6.xml" Type="http://schemas.openxmlformats.org/officeDocument/2006/relationships/notesSlide"/><Relationship Id="rId3" Target="../media/image33.jpeg" Type="http://schemas.openxmlformats.org/officeDocument/2006/relationships/image"/></Relationships>
</file>

<file path=ppt/slides/_rels/slide47.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7.xml" Type="http://schemas.openxmlformats.org/officeDocument/2006/relationships/notesSlide"/><Relationship Id="rId3" Target="../media/image37.jpeg" Type="http://schemas.openxmlformats.org/officeDocument/2006/relationships/image"/></Relationships>
</file>

<file path=ppt/slides/_rels/slide48.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8.xml" Type="http://schemas.openxmlformats.org/officeDocument/2006/relationships/notesSlide"/><Relationship Id="rId3" Target="../media/image31.jpeg" Type="http://schemas.openxmlformats.org/officeDocument/2006/relationships/image"/></Relationships>
</file>

<file path=ppt/slides/_rels/slide49.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49.xml" Type="http://schemas.openxmlformats.org/officeDocument/2006/relationships/notesSlide"/><Relationship Id="rId3" Target="../media/image34.jpeg" Type="http://schemas.openxmlformats.org/officeDocument/2006/relationships/image"/><Relationship Id="rId4" Target="../media/image36.jpeg" Type="http://schemas.openxmlformats.org/officeDocument/2006/relationships/image"/></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8.gif"/></Relationships>
</file>

<file path=ppt/slides/_rels/slide50.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0.xml" Type="http://schemas.openxmlformats.org/officeDocument/2006/relationships/notesSlide"/><Relationship Id="rId3" Target="../media/image34.jpeg" Type="http://schemas.openxmlformats.org/officeDocument/2006/relationships/image"/><Relationship Id="rId4" Target="../media/image38.jpeg" Type="http://schemas.openxmlformats.org/officeDocument/2006/relationships/image"/></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2.xml" Type="http://schemas.openxmlformats.org/officeDocument/2006/relationships/notesSlide"/><Relationship Id="rId3" Target="../media/image40.jpeg" Type="http://schemas.openxmlformats.org/officeDocument/2006/relationships/image"/></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4.xml" Type="http://schemas.openxmlformats.org/officeDocument/2006/relationships/notesSlide"/><Relationship Id="rId3" Target="../media/image39.jpeg" Type="http://schemas.openxmlformats.org/officeDocument/2006/relationships/image"/></Relationships>
</file>

<file path=ppt/slides/_rels/slide5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5.xml" Type="http://schemas.openxmlformats.org/officeDocument/2006/relationships/notesSlide"/><Relationship Id="rId3" Target="../media/image41.jpeg" Type="http://schemas.openxmlformats.org/officeDocument/2006/relationships/image"/></Relationships>
</file>

<file path=ppt/slides/_rels/slide56.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56.xml" Type="http://schemas.openxmlformats.org/officeDocument/2006/relationships/notesSlide"/><Relationship Id="rId3" Target="../media/image45.jpeg" Type="http://schemas.openxmlformats.org/officeDocument/2006/relationships/image"/></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8.xml" Type="http://schemas.openxmlformats.org/officeDocument/2006/relationships/notesSlide"/><Relationship Id="rId3" Target="../media/image57.jpeg" Type="http://schemas.openxmlformats.org/officeDocument/2006/relationships/image"/></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2.xml" Type="http://schemas.openxmlformats.org/officeDocument/2006/relationships/notesSlide"/><Relationship Id="rId3" Target="../media/image43.png" Type="http://schemas.openxmlformats.org/officeDocument/2006/relationships/image"/><Relationship Id="rId4" Target="../media/image42.jpeg" Type="http://schemas.openxmlformats.org/officeDocument/2006/relationships/image"/><Relationship Id="rId5" Target="../media/image44.jpeg" Type="http://schemas.openxmlformats.org/officeDocument/2006/relationships/image"/><Relationship Id="rId6" Target="../media/image47.png" Type="http://schemas.openxmlformats.org/officeDocument/2006/relationships/image"/></Relationships>
</file>

<file path=ppt/slides/_rels/slide63.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3.xml" Type="http://schemas.openxmlformats.org/officeDocument/2006/relationships/notesSlide"/><Relationship Id="rId3" Target="../media/image46.jpeg" Type="http://schemas.openxmlformats.org/officeDocument/2006/relationships/image"/></Relationships>
</file>

<file path=ppt/slides/_rels/slide64.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4.xml" Type="http://schemas.openxmlformats.org/officeDocument/2006/relationships/notesSlide"/><Relationship Id="rId3" Target="../media/image48.jpeg" Type="http://schemas.openxmlformats.org/officeDocument/2006/relationships/image"/></Relationships>
</file>

<file path=ppt/slides/_rels/slide65.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5.xml" Type="http://schemas.openxmlformats.org/officeDocument/2006/relationships/notesSlide"/><Relationship Id="rId3" Target="../media/image49.jpeg" Type="http://schemas.openxmlformats.org/officeDocument/2006/relationships/image"/></Relationships>
</file>

<file path=ppt/slides/_rels/slide66.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66.xml" Type="http://schemas.openxmlformats.org/officeDocument/2006/relationships/notesSlide"/><Relationship Id="rId3" Target="../media/image53.jpeg" Type="http://schemas.openxmlformats.org/officeDocument/2006/relationships/image"/></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9.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1.jpg"/><Relationship Id="rId4" Type="http://schemas.openxmlformats.org/officeDocument/2006/relationships/hyperlink" Target="https://github.com/venomousenigma/Exception-Handling-II.git" TargetMode="External"/><Relationship Id="rId5"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87125" y="90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020">
                <a:solidFill>
                  <a:srgbClr val="FFF2CC"/>
                </a:solidFill>
              </a:rPr>
              <a:t>INTRODUCTION TO EXCEPTION HANDLING</a:t>
            </a:r>
            <a:endParaRPr sz="2020">
              <a:solidFill>
                <a:srgbClr val="FFF2CC"/>
              </a:solidFill>
            </a:endParaRPr>
          </a:p>
        </p:txBody>
      </p:sp>
      <p:sp>
        <p:nvSpPr>
          <p:cNvPr id="106" name="Google Shape;106;p22"/>
          <p:cNvSpPr txBox="1"/>
          <p:nvPr>
            <p:ph idx="1" type="body"/>
          </p:nvPr>
        </p:nvSpPr>
        <p:spPr>
          <a:xfrm>
            <a:off x="311700" y="793200"/>
            <a:ext cx="8520600" cy="414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GB">
                <a:solidFill>
                  <a:srgbClr val="EAD1DC"/>
                </a:solidFill>
              </a:rPr>
              <a:t>An exception is an error which happens at the time of execution of a program. </a:t>
            </a:r>
            <a:endParaRPr>
              <a:solidFill>
                <a:srgbClr val="EAD1DC"/>
              </a:solidFill>
            </a:endParaRPr>
          </a:p>
          <a:p>
            <a:pPr indent="0" lvl="0" marL="0" rtl="0" algn="l">
              <a:spcBef>
                <a:spcPts val="1200"/>
              </a:spcBef>
              <a:spcAft>
                <a:spcPts val="0"/>
              </a:spcAft>
              <a:buClr>
                <a:schemeClr val="dk1"/>
              </a:buClr>
              <a:buSzPts val="1100"/>
              <a:buFont typeface="Arial"/>
              <a:buNone/>
            </a:pPr>
            <a:r>
              <a:rPr lang="en-GB">
                <a:solidFill>
                  <a:srgbClr val="EAD1DC"/>
                </a:solidFill>
              </a:rPr>
              <a:t>However, while running a program when an error occurs, Python generates an exception that should be handled to avoid your program to crash.</a:t>
            </a:r>
            <a:endParaRPr>
              <a:solidFill>
                <a:srgbClr val="EAD1DC"/>
              </a:solidFill>
            </a:endParaRPr>
          </a:p>
          <a:p>
            <a:pPr indent="0" lvl="0" marL="0" rtl="0" algn="l">
              <a:spcBef>
                <a:spcPts val="1200"/>
              </a:spcBef>
              <a:spcAft>
                <a:spcPts val="0"/>
              </a:spcAft>
              <a:buClr>
                <a:schemeClr val="dk1"/>
              </a:buClr>
              <a:buSzPts val="1100"/>
              <a:buFont typeface="Arial"/>
              <a:buNone/>
            </a:pPr>
            <a:r>
              <a:rPr lang="en-GB">
                <a:solidFill>
                  <a:srgbClr val="EAD1DC"/>
                </a:solidFill>
              </a:rPr>
              <a:t>In Python language, exceptions trigger automatic on errors, or they can be triggered and intercepted by set of code.</a:t>
            </a:r>
            <a:endParaRPr>
              <a:solidFill>
                <a:srgbClr val="EAD1DC"/>
              </a:solidFill>
            </a:endParaRPr>
          </a:p>
          <a:p>
            <a:pPr indent="0" lvl="0" marL="0" rtl="0" algn="l">
              <a:spcBef>
                <a:spcPts val="1200"/>
              </a:spcBef>
              <a:spcAft>
                <a:spcPts val="0"/>
              </a:spcAft>
              <a:buClr>
                <a:schemeClr val="dk1"/>
              </a:buClr>
              <a:buSzPts val="1100"/>
              <a:buFont typeface="Arial"/>
              <a:buNone/>
            </a:pPr>
            <a:r>
              <a:rPr lang="en-GB">
                <a:solidFill>
                  <a:srgbClr val="D0E0E3"/>
                </a:solidFill>
              </a:rPr>
              <a:t>Example</a:t>
            </a:r>
            <a:endParaRPr>
              <a:solidFill>
                <a:srgbClr val="D0E0E3"/>
              </a:solidFill>
            </a:endParaRPr>
          </a:p>
          <a:p>
            <a:pPr indent="0" lvl="0" marL="0" rtl="0" algn="l">
              <a:spcBef>
                <a:spcPts val="1200"/>
              </a:spcBef>
              <a:spcAft>
                <a:spcPts val="0"/>
              </a:spcAft>
              <a:buClr>
                <a:schemeClr val="dk1"/>
              </a:buClr>
              <a:buSzPts val="1100"/>
              <a:buFont typeface="Arial"/>
              <a:buNone/>
            </a:pPr>
            <a:r>
              <a:rPr lang="en-GB">
                <a:solidFill>
                  <a:srgbClr val="D0E0E3"/>
                </a:solidFill>
              </a:rPr>
              <a:t>Suppose we have to make an online payment using mobile application but we don’t have enough money in our bank account. Now at this time we get an insufficient fund error from the payment application.This can be interpreted as an exception because we get it at run time and it warned us before causing some fault to the underlying system</a:t>
            </a:r>
            <a:endParaRPr>
              <a:solidFill>
                <a:srgbClr val="D0E0E3"/>
              </a:solidFill>
            </a:endParaRPr>
          </a:p>
          <a:p>
            <a:pPr indent="0" lvl="0" marL="0" rtl="0" algn="l">
              <a:spcBef>
                <a:spcPts val="1200"/>
              </a:spcBef>
              <a:spcAft>
                <a:spcPts val="1200"/>
              </a:spcAft>
              <a:buNone/>
            </a:pPr>
            <a:r>
              <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135000" y="65625"/>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990"/>
              <a:buFont typeface="Arial"/>
              <a:buNone/>
            </a:pPr>
            <a:r>
              <a:rPr lang="en-GB" sz="2020">
                <a:solidFill>
                  <a:srgbClr val="FFF2CC"/>
                </a:solidFill>
              </a:rPr>
              <a:t>SITUATIONS THIS CAN BE IMPLEMENTED</a:t>
            </a:r>
            <a:endParaRPr sz="2020">
              <a:solidFill>
                <a:srgbClr val="FFF2CC"/>
              </a:solidFill>
            </a:endParaRPr>
          </a:p>
        </p:txBody>
      </p:sp>
      <p:sp>
        <p:nvSpPr>
          <p:cNvPr id="112" name="Google Shape;112;p23"/>
          <p:cNvSpPr txBox="1"/>
          <p:nvPr>
            <p:ph idx="1" type="body"/>
          </p:nvPr>
        </p:nvSpPr>
        <p:spPr>
          <a:xfrm>
            <a:off x="217950" y="638325"/>
            <a:ext cx="8354700" cy="4364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600">
                <a:solidFill>
                  <a:srgbClr val="CFE2F3"/>
                </a:solidFill>
              </a:rPr>
              <a:t>Some common examples of such errors are dividing a number by zero, adding two incompatible types, trying to access a non-existent index of a sequence or accessing a file that does not exist.</a:t>
            </a:r>
            <a:endParaRPr sz="1600">
              <a:solidFill>
                <a:srgbClr val="CFE2F3"/>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D9D2E9"/>
                </a:solidFill>
              </a:rPr>
              <a:t>Exception handling is mechanism through which we can handles the run time error.</a:t>
            </a:r>
            <a:endParaRPr sz="1600">
              <a:solidFill>
                <a:srgbClr val="D9D2E9"/>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D9D2E9"/>
                </a:solidFill>
              </a:rPr>
              <a:t>Exception Handling is not the ultimate way to handle errors, there are methods to do it with custom ways, later in the slides</a:t>
            </a:r>
            <a:endParaRPr sz="1600">
              <a:solidFill>
                <a:srgbClr val="D9D2E9"/>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D9EAD3"/>
                </a:solidFill>
              </a:rPr>
              <a:t>There are some keywords involved </a:t>
            </a:r>
            <a:endParaRPr sz="1600">
              <a:solidFill>
                <a:srgbClr val="D9EAD3"/>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F3F3F3"/>
                </a:solidFill>
              </a:rPr>
              <a:t>try</a:t>
            </a:r>
            <a:r>
              <a:rPr lang="en-GB" sz="1600">
                <a:solidFill>
                  <a:srgbClr val="F3F3F3"/>
                </a:solidFill>
              </a:rPr>
              <a:t>, except, raise, finally and else </a:t>
            </a:r>
            <a:endParaRPr sz="1600">
              <a:solidFill>
                <a:srgbClr val="F3F3F3"/>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D9EAD3"/>
                </a:solidFill>
              </a:rPr>
              <a:t>Taken further in the slides.</a:t>
            </a:r>
            <a:endParaRPr sz="1600">
              <a:solidFill>
                <a:srgbClr val="D9EAD3"/>
              </a:solidFill>
            </a:endParaRPr>
          </a:p>
          <a:p>
            <a:pPr indent="0" lvl="0" marL="0" marR="0" rtl="0" algn="l">
              <a:lnSpc>
                <a:spcPct val="115000"/>
              </a:lnSpc>
              <a:spcBef>
                <a:spcPts val="1200"/>
              </a:spcBef>
              <a:spcAft>
                <a:spcPts val="0"/>
              </a:spcAft>
              <a:buClr>
                <a:schemeClr val="dk1"/>
              </a:buClr>
              <a:buSzPts val="1100"/>
              <a:buFont typeface="Arial"/>
              <a:buNone/>
            </a:pPr>
            <a:r>
              <a:rPr lang="en-GB" sz="1600">
                <a:solidFill>
                  <a:srgbClr val="D9EAD3"/>
                </a:solidFill>
              </a:rPr>
              <a:t>There are types of Exceptions as well. Some are already there in python and also a way by which we can create our own.</a:t>
            </a:r>
            <a:endParaRPr sz="1600">
              <a:solidFill>
                <a:srgbClr val="D9EAD3"/>
              </a:solidFill>
            </a:endParaRPr>
          </a:p>
          <a:p>
            <a:pPr indent="0" lvl="0" marL="0" marR="0" rtl="0" algn="l">
              <a:lnSpc>
                <a:spcPct val="115000"/>
              </a:lnSpc>
              <a:spcBef>
                <a:spcPts val="1200"/>
              </a:spcBef>
              <a:spcAft>
                <a:spcPts val="1200"/>
              </a:spcAft>
              <a:buClr>
                <a:schemeClr val="dk1"/>
              </a:buClr>
              <a:buSzPts val="1100"/>
              <a:buFont typeface="Arial"/>
              <a:buNone/>
            </a:pPr>
            <a:r>
              <a:t/>
            </a:r>
            <a:endParaRPr>
              <a:solidFill>
                <a:srgbClr val="EAD1D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2790200" y="840600"/>
            <a:ext cx="3563601" cy="4221300"/>
          </a:xfrm>
          <a:prstGeom prst="rect">
            <a:avLst/>
          </a:prstGeom>
          <a:noFill/>
          <a:ln>
            <a:noFill/>
          </a:ln>
        </p:spPr>
      </p:pic>
      <p:sp>
        <p:nvSpPr>
          <p:cNvPr id="118" name="Google Shape;118;p24"/>
          <p:cNvSpPr txBox="1"/>
          <p:nvPr/>
        </p:nvSpPr>
        <p:spPr>
          <a:xfrm>
            <a:off x="2485650" y="139150"/>
            <a:ext cx="417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600">
                <a:solidFill>
                  <a:srgbClr val="FFFFFF"/>
                </a:solidFill>
              </a:rPr>
              <a:t>The Underlying Process</a:t>
            </a:r>
            <a:endParaRPr sz="26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384125" y="3353375"/>
            <a:ext cx="5926500" cy="14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solidFill>
                  <a:srgbClr val="FFF2CC"/>
                </a:solidFill>
                <a:latin typeface="Comfortaa"/>
                <a:ea typeface="Comfortaa"/>
                <a:cs typeface="Comfortaa"/>
                <a:sym typeface="Comfortaa"/>
              </a:rPr>
              <a:t>TYPES OF EXCEPTIONS</a:t>
            </a:r>
            <a:endParaRPr b="1" sz="3820">
              <a:solidFill>
                <a:srgbClr val="FFF2CC"/>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1633050" y="442325"/>
            <a:ext cx="5877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u="sng">
                <a:solidFill>
                  <a:srgbClr val="D9EAD3"/>
                </a:solidFill>
              </a:rPr>
              <a:t>TYPES OF EXCEPTIONS </a:t>
            </a:r>
            <a:r>
              <a:rPr lang="en-GB">
                <a:solidFill>
                  <a:srgbClr val="D9EAD3"/>
                </a:solidFill>
              </a:rPr>
              <a:t> </a:t>
            </a:r>
            <a:endParaRPr>
              <a:solidFill>
                <a:srgbClr val="D9EAD3"/>
              </a:solidFill>
            </a:endParaRPr>
          </a:p>
        </p:txBody>
      </p:sp>
      <p:cxnSp>
        <p:nvCxnSpPr>
          <p:cNvPr id="129" name="Google Shape;129;p26"/>
          <p:cNvCxnSpPr>
            <a:stCxn id="130" idx="0"/>
            <a:endCxn id="130" idx="0"/>
          </p:cNvCxnSpPr>
          <p:nvPr/>
        </p:nvCxnSpPr>
        <p:spPr>
          <a:xfrm>
            <a:off x="1533750" y="1152475"/>
            <a:ext cx="0" cy="0"/>
          </a:xfrm>
          <a:prstGeom prst="straightConnector1">
            <a:avLst/>
          </a:prstGeom>
          <a:noFill/>
          <a:ln cap="flat" cmpd="sng" w="9525">
            <a:solidFill>
              <a:schemeClr val="dk2"/>
            </a:solidFill>
            <a:prstDash val="solid"/>
            <a:round/>
            <a:headEnd len="med" w="med" type="none"/>
            <a:tailEnd len="med" w="med" type="none"/>
          </a:ln>
        </p:spPr>
      </p:cxnSp>
      <p:pic>
        <p:nvPicPr>
          <p:cNvPr id="131" name="Google Shape;131;p26"/>
          <p:cNvPicPr preferRelativeResize="0"/>
          <p:nvPr/>
        </p:nvPicPr>
        <p:blipFill>
          <a:blip r:embed="rId3">
            <a:alphaModFix amt="32000"/>
          </a:blip>
          <a:stretch>
            <a:fillRect/>
          </a:stretch>
        </p:blipFill>
        <p:spPr>
          <a:xfrm>
            <a:off x="1260150" y="1073700"/>
            <a:ext cx="6623725" cy="3622000"/>
          </a:xfrm>
          <a:prstGeom prst="rect">
            <a:avLst/>
          </a:prstGeom>
          <a:noFill/>
          <a:ln cap="flat" cmpd="sng" w="952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135" name="Shape 135"/>
        <p:cNvGrpSpPr/>
        <p:nvPr/>
      </p:nvGrpSpPr>
      <p:grpSpPr>
        <a:xfrm>
          <a:off x="0" y="0"/>
          <a:ext cx="0" cy="0"/>
          <a:chOff x="0" y="0"/>
          <a:chExt cx="0" cy="0"/>
        </a:xfrm>
      </p:grpSpPr>
      <p:grpSp>
        <p:nvGrpSpPr>
          <p:cNvPr id="136" name="Google Shape;136;p27"/>
          <p:cNvGrpSpPr/>
          <p:nvPr/>
        </p:nvGrpSpPr>
        <p:grpSpPr>
          <a:xfrm>
            <a:off x="318850" y="188625"/>
            <a:ext cx="4152900" cy="2666303"/>
            <a:chOff x="311700" y="513500"/>
            <a:chExt cx="4152900" cy="2666303"/>
          </a:xfrm>
        </p:grpSpPr>
        <p:pic>
          <p:nvPicPr>
            <p:cNvPr id="137" name="Google Shape;137;p27"/>
            <p:cNvPicPr preferRelativeResize="0"/>
            <p:nvPr/>
          </p:nvPicPr>
          <p:blipFill rotWithShape="1">
            <a:blip r:embed="rId3">
              <a:alphaModFix/>
            </a:blip>
            <a:srcRect t="16"/>
            <a:stretch/>
          </p:blipFill>
          <p:spPr>
            <a:xfrm>
              <a:off x="311700" y="970403"/>
              <a:ext cx="4152900" cy="2209400"/>
            </a:xfrm>
            <a:prstGeom prst="rect">
              <a:avLst/>
            </a:prstGeom>
            <a:noFill/>
            <a:ln cap="flat" cmpd="sng" w="9525">
              <a:solidFill>
                <a:srgbClr val="FFFFFF"/>
              </a:solidFill>
              <a:prstDash val="solid"/>
              <a:round/>
              <a:headEnd len="sm" type="none" w="sm"/>
              <a:tailEnd len="sm" type="none" w="sm"/>
            </a:ln>
          </p:spPr>
        </p:pic>
        <p:sp>
          <p:nvSpPr>
            <p:cNvPr id="138" name="Google Shape;138;p27"/>
            <p:cNvSpPr txBox="1"/>
            <p:nvPr/>
          </p:nvSpPr>
          <p:spPr>
            <a:xfrm>
              <a:off x="311700" y="513500"/>
              <a:ext cx="4152900" cy="456900"/>
            </a:xfrm>
            <a:prstGeom prst="rect">
              <a:avLst/>
            </a:prstGeom>
            <a:noFill/>
            <a:ln cap="flat" cmpd="sng" w="9525">
              <a:solidFill>
                <a:srgbClr val="FFFFFF"/>
              </a:solidFill>
              <a:prstDash val="solid"/>
              <a:round/>
              <a:headEnd len="sm" type="none" w="sm"/>
              <a:tailEnd len="sm" type="none" w="sm"/>
            </a:ln>
          </p:spPr>
          <p:txBody>
            <a:bodyPr anchor="t" anchorCtr="0" bIns="91425" lIns="91425" rIns="91425" spcFirstLastPara="1" tIns="91425" wrap="square">
              <a:noAutofit/>
            </a:bodyPr>
            <a:lstStyle/>
            <a:p>
              <a:pPr algn="ctr" indent="0" lvl="0" marL="0" rtl="0">
                <a:spcBef>
                  <a:spcPts val="0"/>
                </a:spcBef>
                <a:spcAft>
                  <a:spcPts val="0"/>
                </a:spcAft>
                <a:buNone/>
              </a:pPr>
              <a:r>
                <a:rPr lang="en-GB" sz="1800">
                  <a:solidFill>
                    <a:srgbClr val="FFFFFF"/>
                  </a:solidFill>
                </a:rPr>
                <a:t>Built-In Exceptions</a:t>
              </a:r>
              <a:endParaRPr sz="1800">
                <a:solidFill>
                  <a:srgbClr val="FFFFFF"/>
                </a:solidFill>
              </a:endParaRPr>
            </a:p>
          </p:txBody>
        </p:sp>
      </p:grpSp>
      <p:grpSp>
        <p:nvGrpSpPr>
          <p:cNvPr id="139" name="Google Shape;139;p27"/>
          <p:cNvGrpSpPr/>
          <p:nvPr/>
        </p:nvGrpSpPr>
        <p:grpSpPr>
          <a:xfrm>
            <a:off x="4758900" y="2343300"/>
            <a:ext cx="4181475" cy="2609700"/>
            <a:chOff x="4758900" y="2343300"/>
            <a:chExt cx="4181475" cy="2609700"/>
          </a:xfrm>
        </p:grpSpPr>
        <p:pic>
          <p:nvPicPr>
            <p:cNvPr id="140" name="Google Shape;140;p27"/>
            <p:cNvPicPr preferRelativeResize="0"/>
            <p:nvPr/>
          </p:nvPicPr>
          <p:blipFill rotWithShape="1">
            <a:blip r:embed="rId4">
              <a:alphaModFix/>
            </a:blip>
            <a:srcRect t="237"/>
            <a:stretch/>
          </p:blipFill>
          <p:spPr>
            <a:xfrm>
              <a:off x="4768425" y="2805500"/>
              <a:ext cx="4171950" cy="2147500"/>
            </a:xfrm>
            <a:prstGeom prst="rect">
              <a:avLst/>
            </a:prstGeom>
            <a:noFill/>
            <a:ln cap="flat" cmpd="sng" w="9525">
              <a:solidFill>
                <a:schemeClr val="lt1"/>
              </a:solidFill>
              <a:prstDash val="solid"/>
              <a:round/>
              <a:headEnd len="sm" type="none" w="sm"/>
              <a:tailEnd len="sm" type="none" w="sm"/>
            </a:ln>
          </p:spPr>
        </p:pic>
        <p:sp>
          <p:nvSpPr>
            <p:cNvPr id="141" name="Google Shape;141;p27"/>
            <p:cNvSpPr txBox="1"/>
            <p:nvPr/>
          </p:nvSpPr>
          <p:spPr>
            <a:xfrm>
              <a:off x="4758900" y="2343300"/>
              <a:ext cx="4181400" cy="456900"/>
            </a:xfrm>
            <a:prstGeom prst="rect">
              <a:avLst/>
            </a:prstGeom>
            <a:noFill/>
            <a:ln cap="flat" cmpd="sng" w="9525">
              <a:solidFill>
                <a:schemeClr val="lt1"/>
              </a:solidFill>
              <a:prstDash val="solid"/>
              <a:round/>
              <a:headEnd len="sm" type="none" w="sm"/>
              <a:tailEnd len="sm" type="none" w="sm"/>
            </a:ln>
          </p:spPr>
          <p:txBody>
            <a:bodyPr anchor="t" anchorCtr="0" bIns="91425" lIns="91425" rIns="91425" spcFirstLastPara="1" tIns="91425" wrap="square">
              <a:noAutofit/>
            </a:bodyPr>
            <a:lstStyle/>
            <a:p>
              <a:pPr algn="ctr" indent="0" lvl="0" marL="0" marR="0" rtl="0">
                <a:lnSpc>
                  <a:spcPct val="100000"/>
                </a:lnSpc>
                <a:spcBef>
                  <a:spcPts val="0"/>
                </a:spcBef>
                <a:spcAft>
                  <a:spcPts val="0"/>
                </a:spcAft>
                <a:buNone/>
              </a:pPr>
              <a:r>
                <a:rPr lang="en-GB" sz="1800">
                  <a:solidFill>
                    <a:srgbClr val="FFFFFF"/>
                  </a:solidFill>
                </a:rPr>
                <a:t>User Defined Exceptions</a:t>
              </a:r>
              <a:endParaRPr sz="1800">
                <a:solidFill>
                  <a:srgbClr val="FFFFFF"/>
                </a:solidFill>
              </a:endParaRPr>
            </a:p>
          </p:txBody>
        </p:sp>
      </p:grpSp>
      <p:pic>
        <p:nvPicPr>
          <p:cNvPr id="142" name="Google Shape;142;p27"/>
          <p:cNvPicPr preferRelativeResize="0"/>
          <p:nvPr/>
        </p:nvPicPr>
        <p:blipFill>
          <a:blip r:embed="rId5">
            <a:alphaModFix/>
          </a:blip>
          <a:stretch>
            <a:fillRect/>
          </a:stretch>
        </p:blipFill>
        <p:spPr>
          <a:xfrm>
            <a:off x="5288050" y="188625"/>
            <a:ext cx="3652313" cy="2038500"/>
          </a:xfrm>
          <a:prstGeom prst="rect">
            <a:avLst/>
          </a:prstGeom>
          <a:noFill/>
          <a:ln cap="flat" cmpd="sng" w="9525">
            <a:solidFill>
              <a:schemeClr val="lt1"/>
            </a:solidFill>
            <a:prstDash val="solid"/>
            <a:round/>
            <a:headEnd len="sm" type="none" w="sm"/>
            <a:tailEnd len="sm" type="none" w="sm"/>
          </a:ln>
        </p:spPr>
      </p:pic>
      <p:pic>
        <p:nvPicPr>
          <p:cNvPr id="143" name="Google Shape;143;p27"/>
          <p:cNvPicPr preferRelativeResize="0"/>
          <p:nvPr/>
        </p:nvPicPr>
        <p:blipFill>
          <a:blip r:embed="rId6">
            <a:alphaModFix/>
          </a:blip>
          <a:stretch>
            <a:fillRect/>
          </a:stretch>
        </p:blipFill>
        <p:spPr>
          <a:xfrm>
            <a:off x="318850" y="2982550"/>
            <a:ext cx="2999149" cy="1999450"/>
          </a:xfrm>
          <a:prstGeom prst="rect">
            <a:avLst/>
          </a:prstGeom>
          <a:noFill/>
          <a:ln cap="flat" cmpd="sng" w="9525">
            <a:solidFill>
              <a:schemeClr val="lt1"/>
            </a:solidFill>
            <a:prstDash val="solid"/>
            <a:round/>
            <a:headEnd len="sm" type="none" w="sm"/>
            <a:tailEnd len="sm" type="none" w="sm"/>
          </a:ln>
        </p:spPr>
      </p:pic>
      <p:cxnSp>
        <p:nvCxnSpPr>
          <p:cNvPr id="144" name="Google Shape;144;p27"/>
          <p:cNvCxnSpPr/>
          <p:nvPr/>
        </p:nvCxnSpPr>
        <p:spPr>
          <a:xfrm>
            <a:off x="4615325" y="86850"/>
            <a:ext cx="0" cy="4969800"/>
          </a:xfrm>
          <a:prstGeom prst="straightConnector1">
            <a:avLst/>
          </a:prstGeom>
          <a:noFill/>
          <a:ln cap="flat" cmpd="sng" w="28575">
            <a:solidFill>
              <a:schemeClr val="lt1"/>
            </a:solidFill>
            <a:prstDash val="solid"/>
            <a:round/>
            <a:headEnd len="med" type="none" w="med"/>
            <a:tailEnd len="med" type="none" w="med"/>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36900" y="4408750"/>
            <a:ext cx="4122000" cy="6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700">
                <a:solidFill>
                  <a:schemeClr val="lt1"/>
                </a:solidFill>
              </a:rPr>
              <a:t>Built-in Exceptions</a:t>
            </a:r>
            <a:endParaRPr sz="3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idx="1" type="body"/>
          </p:nvPr>
        </p:nvSpPr>
        <p:spPr>
          <a:xfrm>
            <a:off x="311700" y="979500"/>
            <a:ext cx="8520600" cy="36585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GB" sz="1400">
                <a:solidFill>
                  <a:srgbClr val="FFF2CC"/>
                </a:solidFill>
              </a:rPr>
              <a:t>While writing code in Python, errors can occur due to various reasons, such as invalid input, syntax errors, or unexpected behavior.</a:t>
            </a:r>
            <a:endParaRPr b="1" sz="1400">
              <a:solidFill>
                <a:srgbClr val="FFF2CC"/>
              </a:solidFill>
            </a:endParaRPr>
          </a:p>
          <a:p>
            <a:pPr indent="0" lvl="0" marL="0" marR="0" rtl="0" algn="l">
              <a:lnSpc>
                <a:spcPct val="100000"/>
              </a:lnSpc>
              <a:spcBef>
                <a:spcPts val="0"/>
              </a:spcBef>
              <a:spcAft>
                <a:spcPts val="0"/>
              </a:spcAft>
              <a:buNone/>
            </a:pPr>
            <a:r>
              <a:t/>
            </a:r>
            <a:endParaRPr b="1" sz="1400">
              <a:solidFill>
                <a:srgbClr val="FFF2CC"/>
              </a:solidFill>
            </a:endParaRPr>
          </a:p>
          <a:p>
            <a:pPr indent="0" lvl="0" marL="0" marR="0" rtl="0" algn="l">
              <a:lnSpc>
                <a:spcPct val="100000"/>
              </a:lnSpc>
              <a:spcBef>
                <a:spcPts val="0"/>
              </a:spcBef>
              <a:spcAft>
                <a:spcPts val="0"/>
              </a:spcAft>
              <a:buNone/>
            </a:pPr>
            <a:r>
              <a:t/>
            </a:r>
            <a:endParaRPr b="1" sz="1400">
              <a:solidFill>
                <a:srgbClr val="FFF2CC"/>
              </a:solidFill>
            </a:endParaRPr>
          </a:p>
          <a:p>
            <a:pPr indent="0" lvl="0" marL="0" marR="0" rtl="0" algn="l">
              <a:lnSpc>
                <a:spcPct val="100000"/>
              </a:lnSpc>
              <a:spcBef>
                <a:spcPts val="0"/>
              </a:spcBef>
              <a:spcAft>
                <a:spcPts val="0"/>
              </a:spcAft>
              <a:buNone/>
            </a:pPr>
            <a:r>
              <a:rPr b="1" lang="en-GB" sz="1400">
                <a:solidFill>
                  <a:srgbClr val="FFF2CC"/>
                </a:solidFill>
              </a:rPr>
              <a:t>To handle such errors, Python provides a set of built-in exceptions. These exceptions are predefined in Python and can be raised by the interpreter or by the user’s code.</a:t>
            </a:r>
            <a:endParaRPr b="1" sz="1400">
              <a:solidFill>
                <a:srgbClr val="FFF2CC"/>
              </a:solidFill>
            </a:endParaRPr>
          </a:p>
          <a:p>
            <a:pPr indent="0" lvl="0" marL="0" marR="0" rtl="0" algn="l">
              <a:lnSpc>
                <a:spcPct val="100000"/>
              </a:lnSpc>
              <a:spcBef>
                <a:spcPts val="0"/>
              </a:spcBef>
              <a:spcAft>
                <a:spcPts val="0"/>
              </a:spcAft>
              <a:buNone/>
            </a:pPr>
            <a:r>
              <a:t/>
            </a:r>
            <a:endParaRPr b="1" sz="1400">
              <a:solidFill>
                <a:srgbClr val="FFF2CC"/>
              </a:solidFill>
            </a:endParaRPr>
          </a:p>
          <a:p>
            <a:pPr indent="0" lvl="0" marL="0" marR="0" rtl="0" algn="l">
              <a:lnSpc>
                <a:spcPct val="100000"/>
              </a:lnSpc>
              <a:spcBef>
                <a:spcPts val="0"/>
              </a:spcBef>
              <a:spcAft>
                <a:spcPts val="0"/>
              </a:spcAft>
              <a:buNone/>
            </a:pPr>
            <a:r>
              <a:rPr b="1" lang="en-GB" sz="1400">
                <a:solidFill>
                  <a:srgbClr val="FFF2CC"/>
                </a:solidFill>
              </a:rPr>
              <a:t>When a program encounters a condition which may cause error or a fault during runtime, the Python Interpreter raises some predefined exceptions. These exceptions are part of the Python language and provide a way to handle errors and unexpected situations.  </a:t>
            </a:r>
            <a:endParaRPr b="1" sz="1400">
              <a:solidFill>
                <a:srgbClr val="FFF2CC"/>
              </a:solidFill>
            </a:endParaRPr>
          </a:p>
          <a:p>
            <a:pPr indent="0" lvl="0" marL="0" marR="0" rtl="0" algn="l">
              <a:lnSpc>
                <a:spcPct val="100000"/>
              </a:lnSpc>
              <a:spcBef>
                <a:spcPts val="0"/>
              </a:spcBef>
              <a:spcAft>
                <a:spcPts val="0"/>
              </a:spcAft>
              <a:buNone/>
            </a:pPr>
            <a:r>
              <a:t/>
            </a:r>
            <a:endParaRPr b="1" sz="1400">
              <a:solidFill>
                <a:srgbClr val="FFF2CC"/>
              </a:solidFill>
            </a:endParaRPr>
          </a:p>
          <a:p>
            <a:pPr indent="0" lvl="0" marL="0" marR="0" rtl="0" algn="l">
              <a:lnSpc>
                <a:spcPct val="100000"/>
              </a:lnSpc>
              <a:spcBef>
                <a:spcPts val="0"/>
              </a:spcBef>
              <a:spcAft>
                <a:spcPts val="0"/>
              </a:spcAft>
              <a:buNone/>
            </a:pPr>
            <a:r>
              <a:rPr b="1" lang="en-GB" sz="1400">
                <a:solidFill>
                  <a:srgbClr val="FFF2CC"/>
                </a:solidFill>
              </a:rPr>
              <a:t>These exceptions help in debugging and handling errors gracefully. They can be caught using try-except blocks to handle specific errors or perform appropriate actions when an exception occurs.</a:t>
            </a:r>
            <a:endParaRPr b="1" sz="1400">
              <a:solidFill>
                <a:srgbClr val="FFF2CC"/>
              </a:solidFill>
            </a:endParaRPr>
          </a:p>
        </p:txBody>
      </p:sp>
      <p:sp>
        <p:nvSpPr>
          <p:cNvPr id="155" name="Google Shape;155;p29"/>
          <p:cNvSpPr txBox="1"/>
          <p:nvPr>
            <p:ph type="title"/>
          </p:nvPr>
        </p:nvSpPr>
        <p:spPr>
          <a:xfrm>
            <a:off x="94400" y="81200"/>
            <a:ext cx="22317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lt1"/>
                </a:solidFill>
              </a:rPr>
              <a:t>Built-in Exceptions</a:t>
            </a:r>
            <a:endParaRPr sz="1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idx="1" type="body"/>
          </p:nvPr>
        </p:nvSpPr>
        <p:spPr>
          <a:xfrm>
            <a:off x="311713" y="702625"/>
            <a:ext cx="8520600" cy="10869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Clr>
                <a:schemeClr val="dk1"/>
              </a:buClr>
              <a:buSzPts val="1100"/>
              <a:buFont typeface="Arial"/>
              <a:buNone/>
            </a:pPr>
            <a:r>
              <a:t/>
            </a:r>
            <a:endParaRPr b="1" sz="1400">
              <a:solidFill>
                <a:srgbClr val="FFF2CC"/>
              </a:solidFill>
            </a:endParaRPr>
          </a:p>
          <a:p>
            <a:pPr indent="-317500" lvl="0" marL="457200" rtl="0" algn="l">
              <a:lnSpc>
                <a:spcPct val="100000"/>
              </a:lnSpc>
              <a:spcBef>
                <a:spcPts val="0"/>
              </a:spcBef>
              <a:spcAft>
                <a:spcPts val="0"/>
              </a:spcAft>
              <a:buClr>
                <a:srgbClr val="FFF2CC"/>
              </a:buClr>
              <a:buSzPts val="1400"/>
              <a:buAutoNum type="arabicPeriod"/>
            </a:pPr>
            <a:r>
              <a:rPr b="1" lang="en-GB" sz="1400">
                <a:solidFill>
                  <a:srgbClr val="FFF2CC"/>
                </a:solidFill>
              </a:rPr>
              <a:t>TYPE ERROR: </a:t>
            </a:r>
            <a:endParaRPr b="1" sz="1400">
              <a:solidFill>
                <a:srgbClr val="FFF2CC"/>
              </a:solidFill>
            </a:endParaRPr>
          </a:p>
          <a:p>
            <a:pPr indent="0" lvl="0" marL="457200" rtl="0" algn="l">
              <a:lnSpc>
                <a:spcPct val="100000"/>
              </a:lnSpc>
              <a:spcBef>
                <a:spcPts val="0"/>
              </a:spcBef>
              <a:spcAft>
                <a:spcPts val="0"/>
              </a:spcAft>
              <a:buNone/>
            </a:pPr>
            <a:r>
              <a:rPr b="1" lang="en-GB" sz="1400">
                <a:solidFill>
                  <a:srgbClr val="FFF2CC"/>
                </a:solidFill>
              </a:rPr>
              <a:t>This exception is raised when an operation or function is applied to an object of inappropriate type. </a:t>
            </a:r>
            <a:endParaRPr b="1" sz="1400">
              <a:solidFill>
                <a:srgbClr val="FFF2CC"/>
              </a:solidFill>
            </a:endParaRPr>
          </a:p>
          <a:p>
            <a:pPr indent="0" lvl="0" marL="457200" rtl="0" algn="l">
              <a:lnSpc>
                <a:spcPct val="100000"/>
              </a:lnSpc>
              <a:spcBef>
                <a:spcPts val="0"/>
              </a:spcBef>
              <a:spcAft>
                <a:spcPts val="0"/>
              </a:spcAft>
              <a:buNone/>
            </a:pPr>
            <a:r>
              <a:rPr b="1" lang="en-GB" sz="1400">
                <a:solidFill>
                  <a:srgbClr val="FFF2CC"/>
                </a:solidFill>
              </a:rPr>
              <a:t>For example, trying to concatenate a string and an integer will result in a TypeError.</a:t>
            </a:r>
            <a:endParaRPr/>
          </a:p>
        </p:txBody>
      </p:sp>
      <p:sp>
        <p:nvSpPr>
          <p:cNvPr id="161" name="Google Shape;161;p30"/>
          <p:cNvSpPr txBox="1"/>
          <p:nvPr>
            <p:ph type="title"/>
          </p:nvPr>
        </p:nvSpPr>
        <p:spPr>
          <a:xfrm>
            <a:off x="434025" y="40875"/>
            <a:ext cx="7136100" cy="8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D0E0E3"/>
                </a:solidFill>
              </a:rPr>
              <a:t>These are as follows……..</a:t>
            </a:r>
            <a:endParaRPr sz="3200">
              <a:solidFill>
                <a:srgbClr val="D0E0E3"/>
              </a:solidFill>
            </a:endParaRPr>
          </a:p>
        </p:txBody>
      </p:sp>
      <p:pic>
        <p:nvPicPr>
          <p:cNvPr id="162" name="Google Shape;162;p30"/>
          <p:cNvPicPr preferRelativeResize="0"/>
          <p:nvPr/>
        </p:nvPicPr>
        <p:blipFill rotWithShape="1">
          <a:blip r:embed="rId3">
            <a:alphaModFix/>
          </a:blip>
          <a:srcRect b="69395" l="0" r="0" t="0"/>
          <a:stretch/>
        </p:blipFill>
        <p:spPr>
          <a:xfrm>
            <a:off x="885700" y="1750150"/>
            <a:ext cx="7372600" cy="929325"/>
          </a:xfrm>
          <a:prstGeom prst="rect">
            <a:avLst/>
          </a:prstGeom>
          <a:noFill/>
          <a:ln>
            <a:noFill/>
          </a:ln>
        </p:spPr>
      </p:pic>
      <p:pic>
        <p:nvPicPr>
          <p:cNvPr id="163" name="Google Shape;163;p30"/>
          <p:cNvPicPr preferRelativeResize="0"/>
          <p:nvPr/>
        </p:nvPicPr>
        <p:blipFill rotWithShape="1">
          <a:blip r:embed="rId3">
            <a:alphaModFix/>
          </a:blip>
          <a:srcRect b="0" l="0" r="0" t="29308"/>
          <a:stretch/>
        </p:blipFill>
        <p:spPr>
          <a:xfrm>
            <a:off x="885725" y="2679475"/>
            <a:ext cx="7372600" cy="214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nvSpPr>
        <p:spPr>
          <a:xfrm>
            <a:off x="198150" y="641050"/>
            <a:ext cx="87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a:solidFill>
                  <a:srgbClr val="FFF2CC"/>
                </a:solidFill>
              </a:rPr>
              <a:t>NameError – This exception is raised when a name or variable is not defined. For example, if we try to access a variable that has not been defined, a NameError will be raised.</a:t>
            </a:r>
            <a:endParaRPr b="1">
              <a:solidFill>
                <a:srgbClr val="FFF2CC"/>
              </a:solidFill>
            </a:endParaRPr>
          </a:p>
        </p:txBody>
      </p:sp>
      <p:pic>
        <p:nvPicPr>
          <p:cNvPr id="169" name="Google Shape;169;p31"/>
          <p:cNvPicPr preferRelativeResize="0"/>
          <p:nvPr/>
        </p:nvPicPr>
        <p:blipFill rotWithShape="1">
          <a:blip r:embed="rId3">
            <a:alphaModFix/>
          </a:blip>
          <a:srcRect b="81153" l="0" r="0" t="0"/>
          <a:stretch/>
        </p:blipFill>
        <p:spPr>
          <a:xfrm>
            <a:off x="374675" y="1711175"/>
            <a:ext cx="8394675" cy="476688"/>
          </a:xfrm>
          <a:prstGeom prst="rect">
            <a:avLst/>
          </a:prstGeom>
          <a:noFill/>
          <a:ln>
            <a:noFill/>
          </a:ln>
        </p:spPr>
      </p:pic>
      <p:pic>
        <p:nvPicPr>
          <p:cNvPr id="170" name="Google Shape;170;p31"/>
          <p:cNvPicPr preferRelativeResize="0"/>
          <p:nvPr/>
        </p:nvPicPr>
        <p:blipFill rotWithShape="1">
          <a:blip r:embed="rId3">
            <a:alphaModFix/>
          </a:blip>
          <a:srcRect b="0" l="0" r="0" t="18844"/>
          <a:stretch/>
        </p:blipFill>
        <p:spPr>
          <a:xfrm>
            <a:off x="374675" y="2187875"/>
            <a:ext cx="8394675" cy="205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923400" y="1817550"/>
            <a:ext cx="72972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300">
                <a:solidFill>
                  <a:schemeClr val="lt2"/>
                </a:solidFill>
                <a:latin typeface="Georgia"/>
                <a:ea typeface="Georgia"/>
                <a:cs typeface="Georgia"/>
                <a:sym typeface="Georgia"/>
              </a:rPr>
              <a:t>Welcome, to yet another tale under the Python Series…..</a:t>
            </a:r>
            <a:endParaRPr sz="4700">
              <a:solidFill>
                <a:schemeClr val="lt2"/>
              </a:solidFill>
              <a:latin typeface="Georgia"/>
              <a:ea typeface="Georgia"/>
              <a:cs typeface="Georgia"/>
              <a:sym typeface="Georgi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400"/>
                                        <p:tgtEl>
                                          <p:spTgt spid="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nvSpPr>
        <p:spPr>
          <a:xfrm>
            <a:off x="138150" y="508175"/>
            <a:ext cx="8867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a:solidFill>
                  <a:srgbClr val="FFF2CC"/>
                </a:solidFill>
              </a:rPr>
              <a:t>ValueError – When an operation or function is applied to an object with an inappropriate value, this exception is thrown. A ValueError will be raised, for instance, if an attempt is made to convert a string to an integer when the string does not represent an acceptable integer.</a:t>
            </a:r>
            <a:endParaRPr b="1">
              <a:solidFill>
                <a:srgbClr val="FFF2CC"/>
              </a:solidFill>
            </a:endParaRPr>
          </a:p>
        </p:txBody>
      </p:sp>
      <p:pic>
        <p:nvPicPr>
          <p:cNvPr id="176" name="Google Shape;176;p32"/>
          <p:cNvPicPr preferRelativeResize="0"/>
          <p:nvPr/>
        </p:nvPicPr>
        <p:blipFill rotWithShape="1">
          <a:blip r:embed="rId3">
            <a:alphaModFix/>
          </a:blip>
          <a:srcRect b="78181" l="0" r="0" t="0"/>
          <a:stretch/>
        </p:blipFill>
        <p:spPr>
          <a:xfrm>
            <a:off x="461550" y="1411925"/>
            <a:ext cx="8220899" cy="637475"/>
          </a:xfrm>
          <a:prstGeom prst="rect">
            <a:avLst/>
          </a:prstGeom>
          <a:noFill/>
          <a:ln>
            <a:noFill/>
          </a:ln>
        </p:spPr>
      </p:pic>
      <p:pic>
        <p:nvPicPr>
          <p:cNvPr id="177" name="Google Shape;177;p32"/>
          <p:cNvPicPr preferRelativeResize="0"/>
          <p:nvPr/>
        </p:nvPicPr>
        <p:blipFill rotWithShape="1">
          <a:blip r:embed="rId3">
            <a:alphaModFix/>
          </a:blip>
          <a:srcRect b="0" l="0" r="0" t="21820"/>
          <a:stretch/>
        </p:blipFill>
        <p:spPr>
          <a:xfrm>
            <a:off x="461550" y="2049400"/>
            <a:ext cx="8220899" cy="228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nvSpPr>
        <p:spPr>
          <a:xfrm>
            <a:off x="155838" y="588375"/>
            <a:ext cx="883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2CC"/>
                </a:solidFill>
              </a:rPr>
              <a:t>IndexError –</a:t>
            </a:r>
            <a:r>
              <a:rPr lang="en-GB">
                <a:solidFill>
                  <a:srgbClr val="FFF2CC"/>
                </a:solidFill>
              </a:rPr>
              <a:t> When an index is outside of bounds, this exception is thrown.</a:t>
            </a:r>
            <a:r>
              <a:rPr b="1" lang="en-GB">
                <a:solidFill>
                  <a:srgbClr val="FFF2CC"/>
                </a:solidFill>
              </a:rPr>
              <a:t> </a:t>
            </a:r>
            <a:r>
              <a:rPr lang="en-GB">
                <a:solidFill>
                  <a:srgbClr val="FFF2CC"/>
                </a:solidFill>
              </a:rPr>
              <a:t>An IndexError will be raised, for instance, if an element in a list is attempted to be accessed using an index that does not exist.</a:t>
            </a:r>
            <a:endParaRPr sz="1600">
              <a:solidFill>
                <a:srgbClr val="FFF2CC"/>
              </a:solidFill>
            </a:endParaRPr>
          </a:p>
        </p:txBody>
      </p:sp>
      <p:pic>
        <p:nvPicPr>
          <p:cNvPr id="183" name="Google Shape;183;p33"/>
          <p:cNvPicPr preferRelativeResize="0"/>
          <p:nvPr/>
        </p:nvPicPr>
        <p:blipFill rotWithShape="1">
          <a:blip r:embed="rId3">
            <a:alphaModFix/>
          </a:blip>
          <a:srcRect b="0" l="0" r="0" t="20508"/>
          <a:stretch/>
        </p:blipFill>
        <p:spPr>
          <a:xfrm>
            <a:off x="199825" y="2218100"/>
            <a:ext cx="8788325" cy="2386075"/>
          </a:xfrm>
          <a:prstGeom prst="rect">
            <a:avLst/>
          </a:prstGeom>
          <a:noFill/>
          <a:ln>
            <a:noFill/>
          </a:ln>
        </p:spPr>
      </p:pic>
      <p:pic>
        <p:nvPicPr>
          <p:cNvPr id="184" name="Google Shape;184;p33"/>
          <p:cNvPicPr preferRelativeResize="0"/>
          <p:nvPr/>
        </p:nvPicPr>
        <p:blipFill rotWithShape="1">
          <a:blip r:embed="rId3">
            <a:alphaModFix/>
          </a:blip>
          <a:srcRect b="79491" l="0" r="0" t="0"/>
          <a:stretch/>
        </p:blipFill>
        <p:spPr>
          <a:xfrm>
            <a:off x="199825" y="1602500"/>
            <a:ext cx="8788325" cy="61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1" type="body"/>
          </p:nvPr>
        </p:nvSpPr>
        <p:spPr>
          <a:xfrm>
            <a:off x="311700" y="427425"/>
            <a:ext cx="8520600" cy="658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GB" sz="1400">
                <a:solidFill>
                  <a:srgbClr val="FFF2CC"/>
                </a:solidFill>
              </a:rPr>
              <a:t>KeyError – This exception is raised when a key is not found in a dictionary. For example, trying to access a value in a dictionary with a key that does not exist will result in a KeyError.</a:t>
            </a:r>
            <a:endParaRPr b="1" sz="1400">
              <a:solidFill>
                <a:srgbClr val="FFF2CC"/>
              </a:solidFill>
            </a:endParaRPr>
          </a:p>
        </p:txBody>
      </p:sp>
      <p:pic>
        <p:nvPicPr>
          <p:cNvPr id="190" name="Google Shape;190;p34"/>
          <p:cNvPicPr preferRelativeResize="0"/>
          <p:nvPr/>
        </p:nvPicPr>
        <p:blipFill rotWithShape="1">
          <a:blip r:embed="rId3">
            <a:alphaModFix/>
          </a:blip>
          <a:srcRect b="70416" l="0" r="0" t="0"/>
          <a:stretch/>
        </p:blipFill>
        <p:spPr>
          <a:xfrm>
            <a:off x="152400" y="1265398"/>
            <a:ext cx="8839200" cy="957275"/>
          </a:xfrm>
          <a:prstGeom prst="rect">
            <a:avLst/>
          </a:prstGeom>
          <a:noFill/>
          <a:ln>
            <a:noFill/>
          </a:ln>
        </p:spPr>
      </p:pic>
      <p:pic>
        <p:nvPicPr>
          <p:cNvPr id="191" name="Google Shape;191;p34"/>
          <p:cNvPicPr preferRelativeResize="0"/>
          <p:nvPr/>
        </p:nvPicPr>
        <p:blipFill rotWithShape="1">
          <a:blip r:embed="rId3">
            <a:alphaModFix/>
          </a:blip>
          <a:srcRect b="0" l="0" r="0" t="29582"/>
          <a:stretch/>
        </p:blipFill>
        <p:spPr>
          <a:xfrm>
            <a:off x="152400" y="2222676"/>
            <a:ext cx="8839200" cy="227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nvSpPr>
        <p:spPr>
          <a:xfrm>
            <a:off x="301400" y="505075"/>
            <a:ext cx="8658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a:solidFill>
                  <a:srgbClr val="FFF2CC"/>
                </a:solidFill>
              </a:rPr>
              <a:t>AssertionError – This exception is raised when an assertion fails. Assertions are used to check that certain conditions are met, and if they are not, an AssertionError is raised.</a:t>
            </a:r>
            <a:endParaRPr b="1">
              <a:solidFill>
                <a:srgbClr val="FFF2CC"/>
              </a:solidFill>
            </a:endParaRPr>
          </a:p>
        </p:txBody>
      </p:sp>
      <p:pic>
        <p:nvPicPr>
          <p:cNvPr id="197" name="Google Shape;197;p35"/>
          <p:cNvPicPr preferRelativeResize="0"/>
          <p:nvPr/>
        </p:nvPicPr>
        <p:blipFill rotWithShape="1">
          <a:blip r:embed="rId3">
            <a:alphaModFix/>
          </a:blip>
          <a:srcRect b="75314" l="0" r="0" t="0"/>
          <a:stretch/>
        </p:blipFill>
        <p:spPr>
          <a:xfrm>
            <a:off x="152400" y="1302075"/>
            <a:ext cx="8839200" cy="770950"/>
          </a:xfrm>
          <a:prstGeom prst="rect">
            <a:avLst/>
          </a:prstGeom>
          <a:noFill/>
          <a:ln>
            <a:noFill/>
          </a:ln>
        </p:spPr>
      </p:pic>
      <p:pic>
        <p:nvPicPr>
          <p:cNvPr id="198" name="Google Shape;198;p35"/>
          <p:cNvPicPr preferRelativeResize="0"/>
          <p:nvPr/>
        </p:nvPicPr>
        <p:blipFill rotWithShape="1">
          <a:blip r:embed="rId3">
            <a:alphaModFix/>
          </a:blip>
          <a:srcRect b="0" l="0" r="0" t="24687"/>
          <a:stretch/>
        </p:blipFill>
        <p:spPr>
          <a:xfrm>
            <a:off x="152400" y="2073025"/>
            <a:ext cx="8839200" cy="235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nvSpPr>
        <p:spPr>
          <a:xfrm>
            <a:off x="428250" y="395825"/>
            <a:ext cx="8287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a:solidFill>
                  <a:srgbClr val="FFF2CC"/>
                </a:solidFill>
              </a:rPr>
              <a:t>IndentationError – Raised when indentation is incorrect:</a:t>
            </a:r>
            <a:endParaRPr b="1">
              <a:solidFill>
                <a:srgbClr val="FFF2CC"/>
              </a:solidFill>
            </a:endParaRPr>
          </a:p>
          <a:p>
            <a:pPr indent="0" lvl="0" marL="0" marR="0" rtl="0" algn="l">
              <a:lnSpc>
                <a:spcPct val="100000"/>
              </a:lnSpc>
              <a:spcBef>
                <a:spcPts val="0"/>
              </a:spcBef>
              <a:spcAft>
                <a:spcPts val="0"/>
              </a:spcAft>
              <a:buNone/>
            </a:pPr>
            <a:r>
              <a:t/>
            </a:r>
            <a:endParaRPr b="1">
              <a:solidFill>
                <a:srgbClr val="FFF2CC"/>
              </a:solidFill>
            </a:endParaRPr>
          </a:p>
        </p:txBody>
      </p:sp>
      <p:pic>
        <p:nvPicPr>
          <p:cNvPr id="204" name="Google Shape;204;p36"/>
          <p:cNvPicPr preferRelativeResize="0"/>
          <p:nvPr/>
        </p:nvPicPr>
        <p:blipFill rotWithShape="1">
          <a:blip r:embed="rId3">
            <a:alphaModFix/>
          </a:blip>
          <a:srcRect b="71807" l="0" r="0" t="0"/>
          <a:stretch/>
        </p:blipFill>
        <p:spPr>
          <a:xfrm>
            <a:off x="152400" y="1420198"/>
            <a:ext cx="8839201" cy="649288"/>
          </a:xfrm>
          <a:prstGeom prst="rect">
            <a:avLst/>
          </a:prstGeom>
          <a:noFill/>
          <a:ln>
            <a:noFill/>
          </a:ln>
        </p:spPr>
      </p:pic>
      <p:pic>
        <p:nvPicPr>
          <p:cNvPr id="205" name="Google Shape;205;p36"/>
          <p:cNvPicPr preferRelativeResize="0"/>
          <p:nvPr/>
        </p:nvPicPr>
        <p:blipFill rotWithShape="1">
          <a:blip r:embed="rId3">
            <a:alphaModFix/>
          </a:blip>
          <a:srcRect b="0" l="0" r="0" t="28191"/>
          <a:stretch/>
        </p:blipFill>
        <p:spPr>
          <a:xfrm>
            <a:off x="152400" y="2069475"/>
            <a:ext cx="8839201" cy="165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684575"/>
            <a:ext cx="8520600" cy="4182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GB" sz="1400">
                <a:solidFill>
                  <a:srgbClr val="FFF2CC"/>
                </a:solidFill>
              </a:rPr>
              <a:t>ZeroDivisionError: When the second operator in a division is zero, an error is raised.</a:t>
            </a:r>
            <a:endParaRPr b="1" sz="1400">
              <a:solidFill>
                <a:srgbClr val="FFF2CC"/>
              </a:solidFill>
            </a:endParaRPr>
          </a:p>
        </p:txBody>
      </p:sp>
      <p:pic>
        <p:nvPicPr>
          <p:cNvPr id="211" name="Google Shape;211;p37"/>
          <p:cNvPicPr preferRelativeResize="0"/>
          <p:nvPr/>
        </p:nvPicPr>
        <p:blipFill rotWithShape="1">
          <a:blip r:embed="rId3">
            <a:alphaModFix/>
          </a:blip>
          <a:srcRect b="74932" l="0" r="0" t="0"/>
          <a:stretch/>
        </p:blipFill>
        <p:spPr>
          <a:xfrm>
            <a:off x="152400" y="1102775"/>
            <a:ext cx="8839199" cy="915125"/>
          </a:xfrm>
          <a:prstGeom prst="rect">
            <a:avLst/>
          </a:prstGeom>
          <a:noFill/>
          <a:ln>
            <a:noFill/>
          </a:ln>
        </p:spPr>
      </p:pic>
      <p:pic>
        <p:nvPicPr>
          <p:cNvPr id="212" name="Google Shape;212;p37"/>
          <p:cNvPicPr preferRelativeResize="0"/>
          <p:nvPr/>
        </p:nvPicPr>
        <p:blipFill rotWithShape="1">
          <a:blip r:embed="rId3">
            <a:alphaModFix/>
          </a:blip>
          <a:srcRect b="0" l="0" r="0" t="25071"/>
          <a:stretch/>
        </p:blipFill>
        <p:spPr>
          <a:xfrm>
            <a:off x="152400" y="2017900"/>
            <a:ext cx="8839199" cy="273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nvSpPr>
        <p:spPr>
          <a:xfrm>
            <a:off x="391650" y="182600"/>
            <a:ext cx="8360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FFF2CC"/>
                </a:solidFill>
              </a:rPr>
              <a:t>Overflow Error: This error is raised when an arithmetic operation exceeds the limits to be represented</a:t>
            </a:r>
            <a:endParaRPr sz="1800">
              <a:solidFill>
                <a:schemeClr val="dk2"/>
              </a:solidFill>
            </a:endParaRPr>
          </a:p>
        </p:txBody>
      </p:sp>
      <p:pic>
        <p:nvPicPr>
          <p:cNvPr id="218" name="Google Shape;218;p38"/>
          <p:cNvPicPr preferRelativeResize="0"/>
          <p:nvPr/>
        </p:nvPicPr>
        <p:blipFill rotWithShape="1">
          <a:blip r:embed="rId3">
            <a:alphaModFix/>
          </a:blip>
          <a:srcRect b="77765" l="0" r="0" t="0"/>
          <a:stretch/>
        </p:blipFill>
        <p:spPr>
          <a:xfrm>
            <a:off x="1638850" y="919925"/>
            <a:ext cx="5866300" cy="861699"/>
          </a:xfrm>
          <a:prstGeom prst="rect">
            <a:avLst/>
          </a:prstGeom>
          <a:noFill/>
          <a:ln>
            <a:noFill/>
          </a:ln>
        </p:spPr>
      </p:pic>
      <p:pic>
        <p:nvPicPr>
          <p:cNvPr id="219" name="Google Shape;219;p38"/>
          <p:cNvPicPr preferRelativeResize="0"/>
          <p:nvPr/>
        </p:nvPicPr>
        <p:blipFill rotWithShape="1">
          <a:blip r:embed="rId3">
            <a:alphaModFix/>
          </a:blip>
          <a:srcRect b="41391" l="0" r="0" t="22232"/>
          <a:stretch/>
        </p:blipFill>
        <p:spPr>
          <a:xfrm>
            <a:off x="1638850" y="1781625"/>
            <a:ext cx="5866300" cy="1409801"/>
          </a:xfrm>
          <a:prstGeom prst="rect">
            <a:avLst/>
          </a:prstGeom>
          <a:noFill/>
          <a:ln>
            <a:noFill/>
          </a:ln>
        </p:spPr>
      </p:pic>
      <p:pic>
        <p:nvPicPr>
          <p:cNvPr id="220" name="Google Shape;220;p38"/>
          <p:cNvPicPr preferRelativeResize="0"/>
          <p:nvPr/>
        </p:nvPicPr>
        <p:blipFill rotWithShape="1">
          <a:blip r:embed="rId3">
            <a:alphaModFix/>
          </a:blip>
          <a:srcRect b="0" l="0" r="0" t="58610"/>
          <a:stretch/>
        </p:blipFill>
        <p:spPr>
          <a:xfrm>
            <a:off x="1638850" y="3191425"/>
            <a:ext cx="5866300" cy="1604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nvSpPr>
        <p:spPr>
          <a:xfrm>
            <a:off x="1232400" y="1108350"/>
            <a:ext cx="6679200" cy="29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900">
                <a:solidFill>
                  <a:srgbClr val="D9D9D9"/>
                </a:solidFill>
              </a:rPr>
              <a:t>There are more…..</a:t>
            </a:r>
            <a:endParaRPr sz="7900">
              <a:solidFill>
                <a:srgbClr val="D9D9D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nvSpPr>
        <p:spPr>
          <a:xfrm>
            <a:off x="1692300" y="189850"/>
            <a:ext cx="5759400" cy="54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rgbClr val="D9EAD3"/>
                </a:solidFill>
              </a:rPr>
              <a:t>Built-In Exceptions in Python</a:t>
            </a:r>
            <a:endParaRPr sz="2300">
              <a:solidFill>
                <a:srgbClr val="D9EAD3"/>
              </a:solidFill>
            </a:endParaRPr>
          </a:p>
        </p:txBody>
      </p:sp>
      <p:sp>
        <p:nvSpPr>
          <p:cNvPr id="231" name="Google Shape;231;p40"/>
          <p:cNvSpPr txBox="1"/>
          <p:nvPr/>
        </p:nvSpPr>
        <p:spPr>
          <a:xfrm>
            <a:off x="1978400" y="5101525"/>
            <a:ext cx="417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232" name="Google Shape;232;p40"/>
          <p:cNvPicPr preferRelativeResize="0"/>
          <p:nvPr/>
        </p:nvPicPr>
        <p:blipFill>
          <a:blip r:embed="rId3">
            <a:alphaModFix/>
          </a:blip>
          <a:stretch>
            <a:fillRect/>
          </a:stretch>
        </p:blipFill>
        <p:spPr>
          <a:xfrm>
            <a:off x="152400" y="882850"/>
            <a:ext cx="8839197" cy="38653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nvSpPr>
        <p:spPr>
          <a:xfrm>
            <a:off x="1692300" y="189850"/>
            <a:ext cx="5759400" cy="54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rgbClr val="D9EAD3"/>
                </a:solidFill>
              </a:rPr>
              <a:t>Built-In Exceptions in Python (Contd.)</a:t>
            </a:r>
            <a:endParaRPr sz="2300">
              <a:solidFill>
                <a:srgbClr val="D9EAD3"/>
              </a:solidFill>
            </a:endParaRPr>
          </a:p>
        </p:txBody>
      </p:sp>
      <p:pic>
        <p:nvPicPr>
          <p:cNvPr id="238" name="Google Shape;238;p41"/>
          <p:cNvPicPr preferRelativeResize="0"/>
          <p:nvPr/>
        </p:nvPicPr>
        <p:blipFill>
          <a:blip r:embed="rId3">
            <a:alphaModFix/>
          </a:blip>
          <a:stretch>
            <a:fillRect/>
          </a:stretch>
        </p:blipFill>
        <p:spPr>
          <a:xfrm>
            <a:off x="152400" y="882850"/>
            <a:ext cx="8839198" cy="38819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5"/>
          <p:cNvSpPr txBox="1"/>
          <p:nvPr/>
        </p:nvSpPr>
        <p:spPr>
          <a:xfrm>
            <a:off x="2142000" y="1133475"/>
            <a:ext cx="486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EFEFEF"/>
                </a:solidFill>
                <a:latin typeface="Times New Roman"/>
                <a:ea typeface="Times New Roman"/>
                <a:cs typeface="Times New Roman"/>
                <a:sym typeface="Times New Roman"/>
              </a:rPr>
              <a:t>We present to you, the sequel to Exception Handling 1</a:t>
            </a:r>
            <a:endParaRPr sz="1600">
              <a:solidFill>
                <a:srgbClr val="EFEFEF"/>
              </a:solidFill>
              <a:latin typeface="Times New Roman"/>
              <a:ea typeface="Times New Roman"/>
              <a:cs typeface="Times New Roman"/>
              <a:sym typeface="Times New Roman"/>
            </a:endParaRPr>
          </a:p>
        </p:txBody>
      </p:sp>
      <p:sp>
        <p:nvSpPr>
          <p:cNvPr id="64" name="Google Shape;64;p15"/>
          <p:cNvSpPr txBox="1"/>
          <p:nvPr/>
        </p:nvSpPr>
        <p:spPr>
          <a:xfrm>
            <a:off x="1588950" y="1838925"/>
            <a:ext cx="5966100" cy="20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D9D9D9"/>
                </a:solidFill>
                <a:latin typeface="Georgia"/>
                <a:ea typeface="Georgia"/>
                <a:cs typeface="Georgia"/>
                <a:sym typeface="Georgia"/>
              </a:rPr>
              <a:t>Exception Handling The Final Chapter</a:t>
            </a:r>
            <a:endParaRPr sz="4800">
              <a:solidFill>
                <a:srgbClr val="D9D9D9"/>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nvSpPr>
        <p:spPr>
          <a:xfrm>
            <a:off x="1692300" y="189850"/>
            <a:ext cx="5759400" cy="54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300">
                <a:solidFill>
                  <a:srgbClr val="D9EAD3"/>
                </a:solidFill>
              </a:rPr>
              <a:t>Built-In Exceptions in Python (Contd.)</a:t>
            </a:r>
            <a:endParaRPr sz="2300">
              <a:solidFill>
                <a:srgbClr val="D9EAD3"/>
              </a:solidFill>
            </a:endParaRPr>
          </a:p>
        </p:txBody>
      </p:sp>
      <p:pic>
        <p:nvPicPr>
          <p:cNvPr id="244" name="Google Shape;244;p42"/>
          <p:cNvPicPr preferRelativeResize="0"/>
          <p:nvPr/>
        </p:nvPicPr>
        <p:blipFill>
          <a:blip r:embed="rId3">
            <a:alphaModFix/>
          </a:blip>
          <a:stretch>
            <a:fillRect/>
          </a:stretch>
        </p:blipFill>
        <p:spPr>
          <a:xfrm>
            <a:off x="152400" y="1311488"/>
            <a:ext cx="8839203" cy="25205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736350" y="2150850"/>
            <a:ext cx="7671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700">
                <a:solidFill>
                  <a:srgbClr val="CFE2F3"/>
                </a:solidFill>
              </a:rPr>
              <a:t>User Defined</a:t>
            </a:r>
            <a:r>
              <a:rPr lang="en-GB" sz="4700">
                <a:solidFill>
                  <a:srgbClr val="CFE2F3"/>
                </a:solidFill>
              </a:rPr>
              <a:t> Exceptions</a:t>
            </a:r>
            <a:endParaRPr sz="4700">
              <a:solidFill>
                <a:srgbClr val="CFE2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idx="1" type="body"/>
          </p:nvPr>
        </p:nvSpPr>
        <p:spPr>
          <a:xfrm>
            <a:off x="311700" y="660000"/>
            <a:ext cx="8520600" cy="3603000"/>
          </a:xfrm>
          <a:prstGeom prst="rect">
            <a:avLst/>
          </a:prstGeom>
          <a:ln cap="flat" cmpd="sng" w="9525">
            <a:solidFill>
              <a:srgbClr val="A2C4C9"/>
            </a:solidFill>
            <a:prstDash val="solid"/>
            <a:round/>
            <a:headEnd len="sm" w="sm" type="none"/>
            <a:tailEnd len="sm" w="sm" type="none"/>
          </a:ln>
        </p:spPr>
        <p:txBody>
          <a:bodyPr anchorCtr="0" anchor="t" bIns="91425" lIns="91425" spcFirstLastPara="1" rIns="91425" wrap="square" tIns="91425">
            <a:noAutofit/>
          </a:bodyPr>
          <a:lstStyle/>
          <a:p>
            <a:pPr indent="-374650" lvl="0" marL="457200" rtl="0" algn="l">
              <a:spcBef>
                <a:spcPts val="1200"/>
              </a:spcBef>
              <a:spcAft>
                <a:spcPts val="0"/>
              </a:spcAft>
              <a:buClr>
                <a:schemeClr val="lt1"/>
              </a:buClr>
              <a:buSzPts val="2300"/>
              <a:buChar char="●"/>
            </a:pPr>
            <a:r>
              <a:rPr b="1" lang="en-GB" sz="2300" u="sng">
                <a:solidFill>
                  <a:schemeClr val="lt1"/>
                </a:solidFill>
              </a:rPr>
              <a:t>What are User-defined exceptions?</a:t>
            </a:r>
            <a:endParaRPr b="1" sz="2300" u="sng">
              <a:solidFill>
                <a:schemeClr val="lt1"/>
              </a:solidFill>
            </a:endParaRPr>
          </a:p>
          <a:p>
            <a:pPr indent="0" lvl="0" marL="457200" rtl="0" algn="l">
              <a:spcBef>
                <a:spcPts val="1200"/>
              </a:spcBef>
              <a:spcAft>
                <a:spcPts val="0"/>
              </a:spcAft>
              <a:buNone/>
            </a:pPr>
            <a:r>
              <a:t/>
            </a:r>
            <a:endParaRPr b="1" sz="2300" u="sng">
              <a:solidFill>
                <a:schemeClr val="lt1"/>
              </a:solidFill>
            </a:endParaRPr>
          </a:p>
          <a:p>
            <a:pPr indent="0" lvl="0" marL="457200" rtl="0" algn="l">
              <a:spcBef>
                <a:spcPts val="1200"/>
              </a:spcBef>
              <a:spcAft>
                <a:spcPts val="0"/>
              </a:spcAft>
              <a:buNone/>
            </a:pPr>
            <a:r>
              <a:rPr lang="en-GB" sz="2300">
                <a:solidFill>
                  <a:schemeClr val="lt1"/>
                </a:solidFill>
              </a:rPr>
              <a:t>User-defined exceptions are exceptions made by a user to address particular scenarios in their code. They are derived from the Exception class or one of its </a:t>
            </a:r>
            <a:r>
              <a:rPr lang="en-GB" sz="2300">
                <a:solidFill>
                  <a:schemeClr val="lt1"/>
                </a:solidFill>
              </a:rPr>
              <a:t>subclasses</a:t>
            </a:r>
            <a:r>
              <a:rPr lang="en-GB" sz="2300">
                <a:solidFill>
                  <a:schemeClr val="lt1"/>
                </a:solidFill>
              </a:rPr>
              <a:t>.</a:t>
            </a:r>
            <a:endParaRPr sz="2300">
              <a:solidFill>
                <a:schemeClr val="lt1"/>
              </a:solidFill>
            </a:endParaRPr>
          </a:p>
          <a:p>
            <a:pPr indent="0" lvl="0" marL="0" rtl="0" algn="l">
              <a:spcBef>
                <a:spcPts val="1200"/>
              </a:spcBef>
              <a:spcAft>
                <a:spcPts val="1200"/>
              </a:spcAft>
              <a:buNone/>
            </a:pPr>
            <a:r>
              <a:t/>
            </a:r>
            <a:endParaRPr sz="1700">
              <a:solidFill>
                <a:schemeClr val="lt1"/>
              </a:solidFill>
              <a:latin typeface="Nunito"/>
              <a:ea typeface="Nunito"/>
              <a:cs typeface="Nunito"/>
              <a:sym typeface="Nunito"/>
            </a:endParaRPr>
          </a:p>
        </p:txBody>
      </p:sp>
      <p:sp>
        <p:nvSpPr>
          <p:cNvPr id="255" name="Google Shape;255;p44"/>
          <p:cNvSpPr txBox="1"/>
          <p:nvPr>
            <p:ph type="title"/>
          </p:nvPr>
        </p:nvSpPr>
        <p:spPr>
          <a:xfrm>
            <a:off x="51775" y="82725"/>
            <a:ext cx="8520600" cy="38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1111"/>
              <a:buNone/>
            </a:pPr>
            <a:r>
              <a:rPr lang="en-GB" sz="1620">
                <a:solidFill>
                  <a:srgbClr val="D9D2E9"/>
                </a:solidFill>
              </a:rPr>
              <a:t>i) USER DEFINED EXCEPTIONS</a:t>
            </a:r>
            <a:endParaRPr sz="1620">
              <a:solidFill>
                <a:srgbClr val="D9D2E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ph idx="1" type="body"/>
          </p:nvPr>
        </p:nvSpPr>
        <p:spPr>
          <a:xfrm>
            <a:off x="311700" y="561150"/>
            <a:ext cx="8520600" cy="40212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chemeClr val="lt1"/>
              </a:buClr>
              <a:buSzPts val="2000"/>
              <a:buChar char="●"/>
            </a:pPr>
            <a:r>
              <a:rPr b="1" lang="en-GB" sz="2000" u="sng">
                <a:solidFill>
                  <a:schemeClr val="lt1"/>
                </a:solidFill>
              </a:rPr>
              <a:t>Need for User-defined exceptions?</a:t>
            </a:r>
            <a:endParaRPr b="1" sz="2000" u="sng">
              <a:solidFill>
                <a:schemeClr val="lt1"/>
              </a:solidFill>
            </a:endParaRPr>
          </a:p>
          <a:p>
            <a:pPr indent="0" lvl="0" marL="457200" rtl="0" algn="l">
              <a:spcBef>
                <a:spcPts val="1200"/>
              </a:spcBef>
              <a:spcAft>
                <a:spcPts val="0"/>
              </a:spcAft>
              <a:buNone/>
            </a:pPr>
            <a:r>
              <a:t/>
            </a:r>
            <a:endParaRPr b="1" sz="2000" u="sng">
              <a:solidFill>
                <a:schemeClr val="lt1"/>
              </a:solidFill>
            </a:endParaRPr>
          </a:p>
          <a:p>
            <a:pPr indent="-355600" lvl="0" marL="914400" rtl="0" algn="l">
              <a:spcBef>
                <a:spcPts val="1200"/>
              </a:spcBef>
              <a:spcAft>
                <a:spcPts val="0"/>
              </a:spcAft>
              <a:buClr>
                <a:schemeClr val="lt1"/>
              </a:buClr>
              <a:buSzPts val="2000"/>
              <a:buChar char="●"/>
            </a:pPr>
            <a:r>
              <a:rPr lang="en-GB" sz="2000">
                <a:solidFill>
                  <a:schemeClr val="lt1"/>
                </a:solidFill>
              </a:rPr>
              <a:t>Unique exceptions that are suited to the particular requirements of a project. </a:t>
            </a:r>
            <a:endParaRPr sz="2000">
              <a:solidFill>
                <a:schemeClr val="lt1"/>
              </a:solidFill>
            </a:endParaRPr>
          </a:p>
          <a:p>
            <a:pPr indent="-355600" lvl="0" marL="914400" rtl="0" algn="l">
              <a:spcBef>
                <a:spcPts val="0"/>
              </a:spcBef>
              <a:spcAft>
                <a:spcPts val="0"/>
              </a:spcAft>
              <a:buClr>
                <a:schemeClr val="lt1"/>
              </a:buClr>
              <a:buSzPts val="2000"/>
              <a:buChar char="●"/>
            </a:pPr>
            <a:r>
              <a:rPr lang="en-GB" sz="2000">
                <a:solidFill>
                  <a:schemeClr val="lt1"/>
                </a:solidFill>
              </a:rPr>
              <a:t>Custom exceptions give programmers the ability to deliver thorough error messages that can aid in the runtime diagnosis of problems and facilitate their resolution. </a:t>
            </a:r>
            <a:endParaRPr sz="2000">
              <a:solidFill>
                <a:schemeClr val="lt1"/>
              </a:solidFill>
            </a:endParaRPr>
          </a:p>
          <a:p>
            <a:pPr indent="-355600" lvl="0" marL="914400" rtl="0" algn="l">
              <a:spcBef>
                <a:spcPts val="0"/>
              </a:spcBef>
              <a:spcAft>
                <a:spcPts val="0"/>
              </a:spcAft>
              <a:buClr>
                <a:schemeClr val="lt1"/>
              </a:buClr>
              <a:buSzPts val="2000"/>
              <a:buChar char="●"/>
            </a:pPr>
            <a:r>
              <a:rPr lang="en-GB" sz="2000">
                <a:solidFill>
                  <a:schemeClr val="lt1"/>
                </a:solidFill>
              </a:rPr>
              <a:t>They offer a way to arrange and encapsulate error handling logic, custom exceptions can improve the readability and maintainability of code.</a:t>
            </a:r>
            <a:endParaRPr sz="2000">
              <a:solidFill>
                <a:schemeClr val="lt1"/>
              </a:solidFill>
            </a:endParaRPr>
          </a:p>
          <a:p>
            <a:pPr indent="0" lvl="0" marL="0" rtl="0" algn="l">
              <a:spcBef>
                <a:spcPts val="1200"/>
              </a:spcBef>
              <a:spcAft>
                <a:spcPts val="0"/>
              </a:spcAft>
              <a:buClr>
                <a:schemeClr val="dk1"/>
              </a:buClr>
              <a:buSzPts val="1100"/>
              <a:buFont typeface="Arial"/>
              <a:buNone/>
            </a:pPr>
            <a:r>
              <a:t/>
            </a:r>
            <a:endParaRPr sz="1700">
              <a:solidFill>
                <a:schemeClr val="lt1"/>
              </a:solidFill>
              <a:latin typeface="Nunito"/>
              <a:ea typeface="Nunito"/>
              <a:cs typeface="Nunito"/>
              <a:sym typeface="Nunito"/>
            </a:endParaRPr>
          </a:p>
          <a:p>
            <a:pPr indent="0" lvl="0" marL="0" marR="139700" rtl="0" algn="l">
              <a:lnSpc>
                <a:spcPct val="120000"/>
              </a:lnSpc>
              <a:spcBef>
                <a:spcPts val="1200"/>
              </a:spcBef>
              <a:spcAft>
                <a:spcPts val="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6"/>
          <p:cNvPicPr preferRelativeResize="0"/>
          <p:nvPr/>
        </p:nvPicPr>
        <p:blipFill rotWithShape="1">
          <a:blip r:embed="rId3">
            <a:alphaModFix/>
          </a:blip>
          <a:srcRect b="82906" l="0" r="0" t="0"/>
          <a:stretch/>
        </p:blipFill>
        <p:spPr>
          <a:xfrm>
            <a:off x="576050" y="152400"/>
            <a:ext cx="7991900" cy="827100"/>
          </a:xfrm>
          <a:prstGeom prst="rect">
            <a:avLst/>
          </a:prstGeom>
          <a:noFill/>
          <a:ln>
            <a:noFill/>
          </a:ln>
        </p:spPr>
      </p:pic>
      <p:pic>
        <p:nvPicPr>
          <p:cNvPr id="266" name="Google Shape;266;p46"/>
          <p:cNvPicPr preferRelativeResize="0"/>
          <p:nvPr/>
        </p:nvPicPr>
        <p:blipFill rotWithShape="1">
          <a:blip r:embed="rId3">
            <a:alphaModFix/>
          </a:blip>
          <a:srcRect b="49219" l="0" r="0" t="15447"/>
          <a:stretch/>
        </p:blipFill>
        <p:spPr>
          <a:xfrm>
            <a:off x="576050" y="899800"/>
            <a:ext cx="7991900" cy="1709675"/>
          </a:xfrm>
          <a:prstGeom prst="rect">
            <a:avLst/>
          </a:prstGeom>
          <a:noFill/>
          <a:ln>
            <a:noFill/>
          </a:ln>
        </p:spPr>
      </p:pic>
      <p:pic>
        <p:nvPicPr>
          <p:cNvPr id="267" name="Google Shape;267;p46"/>
          <p:cNvPicPr preferRelativeResize="0"/>
          <p:nvPr/>
        </p:nvPicPr>
        <p:blipFill rotWithShape="1">
          <a:blip r:embed="rId3">
            <a:alphaModFix/>
          </a:blip>
          <a:srcRect b="0" l="0" r="0" t="50780"/>
          <a:stretch/>
        </p:blipFill>
        <p:spPr>
          <a:xfrm>
            <a:off x="576050" y="2609475"/>
            <a:ext cx="7991900" cy="238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7"/>
          <p:cNvPicPr preferRelativeResize="0"/>
          <p:nvPr/>
        </p:nvPicPr>
        <p:blipFill rotWithShape="1">
          <a:blip r:embed="rId3">
            <a:alphaModFix/>
          </a:blip>
          <a:srcRect b="84722" l="0" r="0" t="0"/>
          <a:stretch/>
        </p:blipFill>
        <p:spPr>
          <a:xfrm>
            <a:off x="1037900" y="152400"/>
            <a:ext cx="7068224" cy="739250"/>
          </a:xfrm>
          <a:prstGeom prst="rect">
            <a:avLst/>
          </a:prstGeom>
          <a:noFill/>
          <a:ln>
            <a:noFill/>
          </a:ln>
        </p:spPr>
      </p:pic>
      <p:pic>
        <p:nvPicPr>
          <p:cNvPr id="273" name="Google Shape;273;p47"/>
          <p:cNvPicPr preferRelativeResize="0"/>
          <p:nvPr/>
        </p:nvPicPr>
        <p:blipFill rotWithShape="1">
          <a:blip r:embed="rId3">
            <a:alphaModFix/>
          </a:blip>
          <a:srcRect b="37357" l="0" r="0" t="15275"/>
          <a:stretch/>
        </p:blipFill>
        <p:spPr>
          <a:xfrm>
            <a:off x="1037900" y="891650"/>
            <a:ext cx="7068224" cy="2291900"/>
          </a:xfrm>
          <a:prstGeom prst="rect">
            <a:avLst/>
          </a:prstGeom>
          <a:noFill/>
          <a:ln>
            <a:noFill/>
          </a:ln>
        </p:spPr>
      </p:pic>
      <p:pic>
        <p:nvPicPr>
          <p:cNvPr id="274" name="Google Shape;274;p47"/>
          <p:cNvPicPr preferRelativeResize="0"/>
          <p:nvPr/>
        </p:nvPicPr>
        <p:blipFill rotWithShape="1">
          <a:blip r:embed="rId3">
            <a:alphaModFix/>
          </a:blip>
          <a:srcRect b="0" l="0" r="0" t="62643"/>
          <a:stretch/>
        </p:blipFill>
        <p:spPr>
          <a:xfrm>
            <a:off x="1037900" y="3183550"/>
            <a:ext cx="7068224" cy="180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8"/>
          <p:cNvSpPr txBox="1"/>
          <p:nvPr>
            <p:ph type="title"/>
          </p:nvPr>
        </p:nvSpPr>
        <p:spPr>
          <a:xfrm>
            <a:off x="1196100" y="1244250"/>
            <a:ext cx="6751800" cy="265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800">
                <a:solidFill>
                  <a:srgbClr val="EAD1DC"/>
                </a:solidFill>
                <a:latin typeface="Comfortaa"/>
                <a:ea typeface="Comfortaa"/>
                <a:cs typeface="Comfortaa"/>
                <a:sym typeface="Comfortaa"/>
              </a:rPr>
              <a:t>Exception Handling Keywords are not the ultimate way to handle error !</a:t>
            </a:r>
            <a:endParaRPr b="1" sz="3800">
              <a:solidFill>
                <a:srgbClr val="EAD1DC"/>
              </a:solidFill>
              <a:latin typeface="Comfortaa"/>
              <a:ea typeface="Comfortaa"/>
              <a:cs typeface="Comfortaa"/>
              <a:sym typeface="Comfortaa"/>
            </a:endParaRPr>
          </a:p>
        </p:txBody>
      </p:sp>
      <p:sp>
        <p:nvSpPr>
          <p:cNvPr id="280" name="Google Shape;280;p48"/>
          <p:cNvSpPr/>
          <p:nvPr/>
        </p:nvSpPr>
        <p:spPr>
          <a:xfrm>
            <a:off x="1133100" y="1078700"/>
            <a:ext cx="6751800" cy="2655000"/>
          </a:xfrm>
          <a:prstGeom prst="roundRect">
            <a:avLst>
              <a:gd fmla="val 16667" name="adj"/>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nvSpPr>
        <p:spPr>
          <a:xfrm>
            <a:off x="315000" y="1578900"/>
            <a:ext cx="85140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rgbClr val="EAD1DC"/>
                </a:solidFill>
              </a:rPr>
              <a:t>Managing Edge Cases without Exception Handling</a:t>
            </a:r>
            <a:endParaRPr sz="3900">
              <a:solidFill>
                <a:srgbClr val="EAD1DC"/>
              </a:solidFill>
            </a:endParaRPr>
          </a:p>
          <a:p>
            <a:pPr indent="0" lvl="0" marL="0" rtl="0" algn="l">
              <a:spcBef>
                <a:spcPts val="0"/>
              </a:spcBef>
              <a:spcAft>
                <a:spcPts val="0"/>
              </a:spcAft>
              <a:buNone/>
            </a:pPr>
            <a:r>
              <a:rPr lang="en-GB" sz="3900">
                <a:solidFill>
                  <a:srgbClr val="D9EAD3"/>
                </a:solidFill>
              </a:rPr>
              <a:t>Example : Calculator Program</a:t>
            </a:r>
            <a:endParaRPr sz="3900">
              <a:solidFill>
                <a:srgbClr val="D9EAD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0"/>
          <p:cNvPicPr preferRelativeResize="0"/>
          <p:nvPr/>
        </p:nvPicPr>
        <p:blipFill rotWithShape="1">
          <a:blip r:embed="rId3">
            <a:alphaModFix/>
          </a:blip>
          <a:srcRect b="43785" l="0" r="0" t="0"/>
          <a:stretch/>
        </p:blipFill>
        <p:spPr>
          <a:xfrm>
            <a:off x="152400" y="1656375"/>
            <a:ext cx="8839201" cy="1259400"/>
          </a:xfrm>
          <a:prstGeom prst="rect">
            <a:avLst/>
          </a:prstGeom>
          <a:noFill/>
          <a:ln>
            <a:noFill/>
          </a:ln>
        </p:spPr>
      </p:pic>
      <p:sp>
        <p:nvSpPr>
          <p:cNvPr id="291" name="Google Shape;291;p50"/>
          <p:cNvSpPr txBox="1"/>
          <p:nvPr/>
        </p:nvSpPr>
        <p:spPr>
          <a:xfrm>
            <a:off x="304975" y="505700"/>
            <a:ext cx="7151400" cy="653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D9EAD3"/>
              </a:buClr>
              <a:buSzPts val="2600"/>
              <a:buChar char="➔"/>
            </a:pPr>
            <a:r>
              <a:rPr lang="en-GB" sz="2600">
                <a:solidFill>
                  <a:srgbClr val="D9EAD3"/>
                </a:solidFill>
              </a:rPr>
              <a:t>Welcome screen and operation choice</a:t>
            </a:r>
            <a:endParaRPr sz="2600">
              <a:solidFill>
                <a:srgbClr val="D9EAD3"/>
              </a:solidFill>
            </a:endParaRPr>
          </a:p>
        </p:txBody>
      </p:sp>
      <p:pic>
        <p:nvPicPr>
          <p:cNvPr id="292" name="Google Shape;292;p50"/>
          <p:cNvPicPr preferRelativeResize="0"/>
          <p:nvPr/>
        </p:nvPicPr>
        <p:blipFill rotWithShape="1">
          <a:blip r:embed="rId3">
            <a:alphaModFix/>
          </a:blip>
          <a:srcRect b="0" l="0" r="0" t="56215"/>
          <a:stretch/>
        </p:blipFill>
        <p:spPr>
          <a:xfrm>
            <a:off x="152400" y="2915770"/>
            <a:ext cx="8839201" cy="98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296" name="Shape 296"/>
        <p:cNvGrpSpPr/>
        <p:nvPr/>
      </p:nvGrpSpPr>
      <p:grpSpPr>
        <a:xfrm>
          <a:off x="0" y="0"/>
          <a:ext cx="0" cy="0"/>
          <a:chOff x="0" y="0"/>
          <a:chExt cx="0" cy="0"/>
        </a:xfrm>
      </p:grpSpPr>
      <p:pic>
        <p:nvPicPr>
          <p:cNvPr id="297" name="Google Shape;297;p51"/>
          <p:cNvPicPr preferRelativeResize="0"/>
          <p:nvPr/>
        </p:nvPicPr>
        <p:blipFill rotWithShape="1">
          <a:blip r:embed="rId3">
            <a:alphaModFix/>
          </a:blip>
          <a:srcRect b="56411" l="52"/>
          <a:stretch/>
        </p:blipFill>
        <p:spPr>
          <a:xfrm>
            <a:off x="304975" y="1373175"/>
            <a:ext cx="8534051" cy="1440200"/>
          </a:xfrm>
          <a:prstGeom prst="rect">
            <a:avLst/>
          </a:prstGeom>
          <a:noFill/>
          <a:ln>
            <a:noFill/>
          </a:ln>
        </p:spPr>
      </p:pic>
      <p:sp>
        <p:nvSpPr>
          <p:cNvPr id="298" name="Google Shape;298;p51"/>
          <p:cNvSpPr txBox="1"/>
          <p:nvPr/>
        </p:nvSpPr>
        <p:spPr>
          <a:xfrm>
            <a:off x="304975" y="505700"/>
            <a:ext cx="7151400" cy="653700"/>
          </a:xfrm>
          <a:prstGeom prst="rect">
            <a:avLst/>
          </a:prstGeom>
          <a:noFill/>
          <a:ln>
            <a:noFill/>
          </a:ln>
        </p:spPr>
        <p:txBody>
          <a:bodyPr anchor="t" anchorCtr="0" bIns="91425" lIns="91425" rIns="91425" spcFirstLastPara="1" tIns="91425" wrap="square">
            <a:noAutofit/>
          </a:bodyPr>
          <a:lstStyle/>
          <a:p>
            <a:pPr algn="l" indent="-393700" lvl="0" marL="457200" rtl="0">
              <a:spcBef>
                <a:spcPts val="0"/>
              </a:spcBef>
              <a:spcAft>
                <a:spcPts val="0"/>
              </a:spcAft>
              <a:buClr>
                <a:srgbClr val="D9EAD3"/>
              </a:buClr>
              <a:buSzPts val="2600"/>
              <a:buChar char="➔"/>
            </a:pPr>
            <a:r>
              <a:rPr lang="en-GB" sz="2600">
                <a:solidFill>
                  <a:srgbClr val="D9EAD3"/>
                </a:solidFill>
              </a:rPr>
              <a:t>Getting and Validating Input operands</a:t>
            </a:r>
            <a:endParaRPr sz="2600">
              <a:solidFill>
                <a:srgbClr val="D9EAD3"/>
              </a:solidFill>
            </a:endParaRPr>
          </a:p>
        </p:txBody>
      </p:sp>
      <p:pic>
        <p:nvPicPr>
          <p:cNvPr id="299" name="Google Shape;299;p51"/>
          <p:cNvPicPr preferRelativeResize="0"/>
          <p:nvPr/>
        </p:nvPicPr>
        <p:blipFill rotWithShape="1">
          <a:blip r:embed="rId3">
            <a:alphaModFix/>
          </a:blip>
          <a:srcRect l="52" t="43588"/>
          <a:stretch/>
        </p:blipFill>
        <p:spPr>
          <a:xfrm>
            <a:off x="304975" y="2813375"/>
            <a:ext cx="8534051" cy="186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nvSpPr>
        <p:spPr>
          <a:xfrm>
            <a:off x="390975" y="633075"/>
            <a:ext cx="591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200">
                <a:solidFill>
                  <a:srgbClr val="FFF2CC"/>
                </a:solidFill>
                <a:latin typeface="Times New Roman"/>
                <a:ea typeface="Times New Roman"/>
                <a:cs typeface="Times New Roman"/>
                <a:sym typeface="Times New Roman"/>
              </a:rPr>
              <a:t>Presented By</a:t>
            </a:r>
            <a:endParaRPr sz="4200">
              <a:solidFill>
                <a:srgbClr val="FFF2CC"/>
              </a:solidFill>
              <a:latin typeface="Times New Roman"/>
              <a:ea typeface="Times New Roman"/>
              <a:cs typeface="Times New Roman"/>
              <a:sym typeface="Times New Roman"/>
            </a:endParaRPr>
          </a:p>
        </p:txBody>
      </p:sp>
      <p:sp>
        <p:nvSpPr>
          <p:cNvPr id="70" name="Google Shape;70;p16"/>
          <p:cNvSpPr txBox="1"/>
          <p:nvPr/>
        </p:nvSpPr>
        <p:spPr>
          <a:xfrm>
            <a:off x="390975" y="1562400"/>
            <a:ext cx="6614400" cy="31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C9DAF8"/>
                </a:solidFill>
                <a:latin typeface="Georgia"/>
                <a:ea typeface="Georgia"/>
                <a:cs typeface="Georgia"/>
                <a:sym typeface="Georgia"/>
              </a:rPr>
              <a:t>Group 10</a:t>
            </a:r>
            <a:endParaRPr sz="18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Tanisha </a:t>
            </a:r>
            <a:endParaRPr sz="25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Riya Nain</a:t>
            </a:r>
            <a:endParaRPr sz="25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Anushka Gupta</a:t>
            </a:r>
            <a:endParaRPr sz="25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Asheesh Kumar</a:t>
            </a:r>
            <a:endParaRPr sz="25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Aditya Chaurasiya</a:t>
            </a:r>
            <a:endParaRPr sz="2500">
              <a:solidFill>
                <a:srgbClr val="C9DAF8"/>
              </a:solidFill>
              <a:latin typeface="Georgia"/>
              <a:ea typeface="Georgia"/>
              <a:cs typeface="Georgia"/>
              <a:sym typeface="Georgia"/>
            </a:endParaRPr>
          </a:p>
          <a:p>
            <a:pPr indent="0" lvl="0" marL="0" rtl="0" algn="l">
              <a:spcBef>
                <a:spcPts val="0"/>
              </a:spcBef>
              <a:spcAft>
                <a:spcPts val="0"/>
              </a:spcAft>
              <a:buNone/>
            </a:pPr>
            <a:r>
              <a:rPr lang="en-GB" sz="2500">
                <a:solidFill>
                  <a:srgbClr val="C9DAF8"/>
                </a:solidFill>
                <a:latin typeface="Georgia"/>
                <a:ea typeface="Georgia"/>
                <a:cs typeface="Georgia"/>
                <a:sym typeface="Georgia"/>
              </a:rPr>
              <a:t>Kamaltosh Jha</a:t>
            </a:r>
            <a:endParaRPr sz="2500">
              <a:solidFill>
                <a:srgbClr val="C9DAF8"/>
              </a:solidFill>
              <a:latin typeface="Georgia"/>
              <a:ea typeface="Georgia"/>
              <a:cs typeface="Georgia"/>
              <a:sym typeface="Georgia"/>
            </a:endParaRPr>
          </a:p>
          <a:p>
            <a:pPr indent="0" lvl="0" marL="0" rtl="0" algn="l">
              <a:spcBef>
                <a:spcPts val="0"/>
              </a:spcBef>
              <a:spcAft>
                <a:spcPts val="0"/>
              </a:spcAft>
              <a:buNone/>
            </a:pPr>
            <a:r>
              <a:t/>
            </a:r>
            <a:endParaRPr sz="1800">
              <a:solidFill>
                <a:srgbClr val="C9DAF8"/>
              </a:solidFill>
              <a:latin typeface="Georgia"/>
              <a:ea typeface="Georgia"/>
              <a:cs typeface="Georgia"/>
              <a:sym typeface="Georgia"/>
            </a:endParaRPr>
          </a:p>
          <a:p>
            <a:pPr indent="0" lvl="0" marL="0" rtl="0" algn="l">
              <a:spcBef>
                <a:spcPts val="0"/>
              </a:spcBef>
              <a:spcAft>
                <a:spcPts val="0"/>
              </a:spcAft>
              <a:buNone/>
            </a:pPr>
            <a:r>
              <a:t/>
            </a:r>
            <a:endParaRPr sz="1800">
              <a:solidFill>
                <a:srgbClr val="C9DAF8"/>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nvSpPr>
        <p:spPr>
          <a:xfrm>
            <a:off x="304975" y="505700"/>
            <a:ext cx="7151400" cy="653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D9EAD3"/>
              </a:buClr>
              <a:buSzPts val="2600"/>
              <a:buChar char="➔"/>
            </a:pPr>
            <a:r>
              <a:rPr lang="en-GB" sz="2600">
                <a:solidFill>
                  <a:srgbClr val="D9EAD3"/>
                </a:solidFill>
              </a:rPr>
              <a:t>Performing operations based on choice</a:t>
            </a:r>
            <a:endParaRPr sz="2600">
              <a:solidFill>
                <a:srgbClr val="D9EAD3"/>
              </a:solidFill>
            </a:endParaRPr>
          </a:p>
        </p:txBody>
      </p:sp>
      <p:pic>
        <p:nvPicPr>
          <p:cNvPr id="305" name="Google Shape;305;p52"/>
          <p:cNvPicPr preferRelativeResize="0"/>
          <p:nvPr/>
        </p:nvPicPr>
        <p:blipFill rotWithShape="1">
          <a:blip r:embed="rId3">
            <a:alphaModFix/>
          </a:blip>
          <a:srcRect b="44379" l="0" r="0" t="0"/>
          <a:stretch/>
        </p:blipFill>
        <p:spPr>
          <a:xfrm>
            <a:off x="152400" y="1311800"/>
            <a:ext cx="8258175" cy="1753600"/>
          </a:xfrm>
          <a:prstGeom prst="rect">
            <a:avLst/>
          </a:prstGeom>
          <a:noFill/>
          <a:ln>
            <a:noFill/>
          </a:ln>
        </p:spPr>
      </p:pic>
      <p:pic>
        <p:nvPicPr>
          <p:cNvPr id="306" name="Google Shape;306;p52"/>
          <p:cNvPicPr preferRelativeResize="0"/>
          <p:nvPr/>
        </p:nvPicPr>
        <p:blipFill rotWithShape="1">
          <a:blip r:embed="rId3">
            <a:alphaModFix/>
          </a:blip>
          <a:srcRect b="0" l="0" r="0" t="55620"/>
          <a:stretch/>
        </p:blipFill>
        <p:spPr>
          <a:xfrm>
            <a:off x="152400" y="3065400"/>
            <a:ext cx="8258175" cy="139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304975" y="505700"/>
            <a:ext cx="7151400" cy="653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D9EAD3"/>
              </a:buClr>
              <a:buSzPts val="2600"/>
              <a:buChar char="➔"/>
            </a:pPr>
            <a:r>
              <a:rPr lang="en-GB" sz="2600">
                <a:solidFill>
                  <a:srgbClr val="D9EAD3"/>
                </a:solidFill>
              </a:rPr>
              <a:t>Continue or Exit based on input</a:t>
            </a:r>
            <a:endParaRPr sz="2600">
              <a:solidFill>
                <a:srgbClr val="D9EAD3"/>
              </a:solidFill>
            </a:endParaRPr>
          </a:p>
        </p:txBody>
      </p:sp>
      <p:pic>
        <p:nvPicPr>
          <p:cNvPr id="312" name="Google Shape;312;p53"/>
          <p:cNvPicPr preferRelativeResize="0"/>
          <p:nvPr/>
        </p:nvPicPr>
        <p:blipFill rotWithShape="1">
          <a:blip r:embed="rId3">
            <a:alphaModFix/>
          </a:blip>
          <a:srcRect b="60770" l="0" r="0" t="0"/>
          <a:stretch/>
        </p:blipFill>
        <p:spPr>
          <a:xfrm>
            <a:off x="152400" y="1319675"/>
            <a:ext cx="8839199" cy="950250"/>
          </a:xfrm>
          <a:prstGeom prst="rect">
            <a:avLst/>
          </a:prstGeom>
          <a:noFill/>
          <a:ln>
            <a:noFill/>
          </a:ln>
        </p:spPr>
      </p:pic>
      <p:pic>
        <p:nvPicPr>
          <p:cNvPr id="313" name="Google Shape;313;p53"/>
          <p:cNvPicPr preferRelativeResize="0"/>
          <p:nvPr/>
        </p:nvPicPr>
        <p:blipFill rotWithShape="1">
          <a:blip r:embed="rId3">
            <a:alphaModFix/>
          </a:blip>
          <a:srcRect b="0" l="0" r="0" t="39228"/>
          <a:stretch/>
        </p:blipFill>
        <p:spPr>
          <a:xfrm>
            <a:off x="152400" y="2269927"/>
            <a:ext cx="8839199" cy="1472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nvSpPr>
        <p:spPr>
          <a:xfrm>
            <a:off x="54100" y="1005300"/>
            <a:ext cx="8185200" cy="3903000"/>
          </a:xfrm>
          <a:prstGeom prst="rect">
            <a:avLst/>
          </a:prstGeom>
          <a:noFill/>
          <a:ln>
            <a:noFill/>
          </a:ln>
        </p:spPr>
        <p:txBody>
          <a:bodyPr anchorCtr="0" anchor="t" bIns="91425" lIns="91425" spcFirstLastPara="1" rIns="91425" wrap="square" tIns="91425">
            <a:noAutofit/>
          </a:bodyPr>
          <a:lstStyle/>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 WELCOME TO BASIC CALCULATOR ***!</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Where you can add as well as subtract</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Choose operation (add/subtract): add</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Enter first number: 12</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Enter second number: 13</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the sum is 25.0</a:t>
            </a:r>
            <a:endParaRPr b="1" sz="2200">
              <a:solidFill>
                <a:srgbClr val="FFF2CC"/>
              </a:solidFill>
              <a:latin typeface="Courier New"/>
              <a:ea typeface="Courier New"/>
              <a:cs typeface="Courier New"/>
              <a:sym typeface="Courier New"/>
            </a:endParaRPr>
          </a:p>
          <a:p>
            <a:pPr indent="-368300" lvl="0" marL="1371600" rtl="0" algn="l">
              <a:lnSpc>
                <a:spcPct val="150000"/>
              </a:lnSpc>
              <a:spcBef>
                <a:spcPts val="0"/>
              </a:spcBef>
              <a:spcAft>
                <a:spcPts val="0"/>
              </a:spcAft>
              <a:buClr>
                <a:srgbClr val="FFF2CC"/>
              </a:buClr>
              <a:buSzPts val="2200"/>
              <a:buFont typeface="Courier New"/>
              <a:buChar char="➢"/>
            </a:pPr>
            <a:r>
              <a:rPr b="1" lang="en-GB" sz="2200">
                <a:solidFill>
                  <a:srgbClr val="FFF2CC"/>
                </a:solidFill>
                <a:latin typeface="Courier New"/>
                <a:ea typeface="Courier New"/>
                <a:cs typeface="Courier New"/>
                <a:sym typeface="Courier New"/>
              </a:rPr>
              <a:t>Continue? (yes/no): yes</a:t>
            </a:r>
            <a:endParaRPr b="1" sz="2200">
              <a:solidFill>
                <a:srgbClr val="FFF2CC"/>
              </a:solidFill>
              <a:latin typeface="Courier New"/>
              <a:ea typeface="Courier New"/>
              <a:cs typeface="Courier New"/>
              <a:sym typeface="Courier New"/>
            </a:endParaRPr>
          </a:p>
          <a:p>
            <a:pPr indent="0" lvl="0" marL="1371600" rtl="0" algn="l">
              <a:lnSpc>
                <a:spcPct val="150000"/>
              </a:lnSpc>
              <a:spcBef>
                <a:spcPts val="0"/>
              </a:spcBef>
              <a:spcAft>
                <a:spcPts val="0"/>
              </a:spcAft>
              <a:buNone/>
            </a:pPr>
            <a:r>
              <a:t/>
            </a:r>
            <a:endParaRPr b="1" sz="2200">
              <a:solidFill>
                <a:srgbClr val="FFF2CC"/>
              </a:solidFill>
              <a:latin typeface="Courier New"/>
              <a:ea typeface="Courier New"/>
              <a:cs typeface="Courier New"/>
              <a:sym typeface="Courier New"/>
            </a:endParaRPr>
          </a:p>
          <a:p>
            <a:pPr indent="0" lvl="0" marL="1371600" rtl="0" algn="l">
              <a:lnSpc>
                <a:spcPct val="150000"/>
              </a:lnSpc>
              <a:spcBef>
                <a:spcPts val="0"/>
              </a:spcBef>
              <a:spcAft>
                <a:spcPts val="0"/>
              </a:spcAft>
              <a:buNone/>
            </a:pPr>
            <a:r>
              <a:t/>
            </a:r>
            <a:endParaRPr b="1" sz="2200">
              <a:solidFill>
                <a:srgbClr val="FFF2CC"/>
              </a:solidFill>
              <a:latin typeface="Courier New"/>
              <a:ea typeface="Courier New"/>
              <a:cs typeface="Courier New"/>
              <a:sym typeface="Courier New"/>
            </a:endParaRPr>
          </a:p>
          <a:p>
            <a:pPr indent="0" lvl="0" marL="1371600" rtl="0" algn="l">
              <a:lnSpc>
                <a:spcPct val="150000"/>
              </a:lnSpc>
              <a:spcBef>
                <a:spcPts val="0"/>
              </a:spcBef>
              <a:spcAft>
                <a:spcPts val="0"/>
              </a:spcAft>
              <a:buNone/>
            </a:pPr>
            <a:r>
              <a:t/>
            </a:r>
            <a:endParaRPr b="1" sz="2200">
              <a:solidFill>
                <a:srgbClr val="FFF2CC"/>
              </a:solidFill>
              <a:latin typeface="Courier New"/>
              <a:ea typeface="Courier New"/>
              <a:cs typeface="Courier New"/>
              <a:sym typeface="Courier New"/>
            </a:endParaRPr>
          </a:p>
        </p:txBody>
      </p:sp>
      <p:sp>
        <p:nvSpPr>
          <p:cNvPr id="319" name="Google Shape;319;p54"/>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93C47D"/>
                </a:solidFill>
                <a:latin typeface="Comic Sans MS"/>
                <a:ea typeface="Comic Sans MS"/>
                <a:cs typeface="Comic Sans MS"/>
                <a:sym typeface="Comic Sans MS"/>
              </a:rPr>
              <a:t>OUTPUT - 1</a:t>
            </a:r>
            <a:endParaRPr sz="3120">
              <a:solidFill>
                <a:srgbClr val="93C47D"/>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nvSpPr>
        <p:spPr>
          <a:xfrm>
            <a:off x="958800" y="989525"/>
            <a:ext cx="8185200" cy="39030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Choose operation (add/subtract): subtract</a:t>
            </a:r>
            <a:endParaRPr b="1" sz="2200">
              <a:solidFill>
                <a:srgbClr val="EAD1DC"/>
              </a:solidFill>
              <a:latin typeface="Courier New"/>
              <a:ea typeface="Courier New"/>
              <a:cs typeface="Courier New"/>
              <a:sym typeface="Courier New"/>
            </a:endParaRPr>
          </a:p>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Enter first number: 100</a:t>
            </a:r>
            <a:endParaRPr b="1" sz="2200">
              <a:solidFill>
                <a:srgbClr val="EAD1DC"/>
              </a:solidFill>
              <a:latin typeface="Courier New"/>
              <a:ea typeface="Courier New"/>
              <a:cs typeface="Courier New"/>
              <a:sym typeface="Courier New"/>
            </a:endParaRPr>
          </a:p>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Enter second number: 50</a:t>
            </a:r>
            <a:endParaRPr b="1" sz="2200">
              <a:solidFill>
                <a:srgbClr val="EAD1DC"/>
              </a:solidFill>
              <a:latin typeface="Courier New"/>
              <a:ea typeface="Courier New"/>
              <a:cs typeface="Courier New"/>
              <a:sym typeface="Courier New"/>
            </a:endParaRPr>
          </a:p>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the subtract is 50.0</a:t>
            </a:r>
            <a:endParaRPr b="1" sz="2200">
              <a:solidFill>
                <a:srgbClr val="EAD1DC"/>
              </a:solidFill>
              <a:latin typeface="Courier New"/>
              <a:ea typeface="Courier New"/>
              <a:cs typeface="Courier New"/>
              <a:sym typeface="Courier New"/>
            </a:endParaRPr>
          </a:p>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Continue? (yes/no): no</a:t>
            </a:r>
            <a:endParaRPr b="1" sz="2200">
              <a:solidFill>
                <a:srgbClr val="EAD1DC"/>
              </a:solidFill>
              <a:latin typeface="Courier New"/>
              <a:ea typeface="Courier New"/>
              <a:cs typeface="Courier New"/>
              <a:sym typeface="Courier New"/>
            </a:endParaRPr>
          </a:p>
          <a:p>
            <a:pPr indent="-368300" lvl="1" marL="914400" rtl="0" algn="l">
              <a:lnSpc>
                <a:spcPct val="150000"/>
              </a:lnSpc>
              <a:spcBef>
                <a:spcPts val="0"/>
              </a:spcBef>
              <a:spcAft>
                <a:spcPts val="0"/>
              </a:spcAft>
              <a:buClr>
                <a:srgbClr val="EAD1DC"/>
              </a:buClr>
              <a:buSzPts val="2200"/>
              <a:buFont typeface="Courier New"/>
              <a:buChar char="○"/>
            </a:pPr>
            <a:r>
              <a:t/>
            </a:r>
            <a:endParaRPr b="1" sz="2200">
              <a:solidFill>
                <a:srgbClr val="EAD1DC"/>
              </a:solidFill>
              <a:latin typeface="Courier New"/>
              <a:ea typeface="Courier New"/>
              <a:cs typeface="Courier New"/>
              <a:sym typeface="Courier New"/>
            </a:endParaRPr>
          </a:p>
          <a:p>
            <a:pPr indent="-368300" lvl="0" marL="457200" rtl="0" algn="l">
              <a:lnSpc>
                <a:spcPct val="150000"/>
              </a:lnSpc>
              <a:spcBef>
                <a:spcPts val="0"/>
              </a:spcBef>
              <a:spcAft>
                <a:spcPts val="0"/>
              </a:spcAft>
              <a:buClr>
                <a:srgbClr val="EAD1DC"/>
              </a:buClr>
              <a:buSzPts val="2200"/>
              <a:buFont typeface="Courier New"/>
              <a:buChar char="➢"/>
            </a:pPr>
            <a:r>
              <a:rPr b="1" lang="en-GB" sz="2200">
                <a:solidFill>
                  <a:srgbClr val="EAD1DC"/>
                </a:solidFill>
                <a:latin typeface="Courier New"/>
                <a:ea typeface="Courier New"/>
                <a:cs typeface="Courier New"/>
                <a:sym typeface="Courier New"/>
              </a:rPr>
              <a:t>Exiting the calculator.</a:t>
            </a:r>
            <a:endParaRPr b="1" sz="2200">
              <a:solidFill>
                <a:srgbClr val="EAD1DC"/>
              </a:solidFill>
              <a:latin typeface="Courier New"/>
              <a:ea typeface="Courier New"/>
              <a:cs typeface="Courier New"/>
              <a:sym typeface="Courier New"/>
            </a:endParaRPr>
          </a:p>
          <a:p>
            <a:pPr indent="0" lvl="0" marL="1371600" rtl="0" algn="l">
              <a:spcBef>
                <a:spcPts val="0"/>
              </a:spcBef>
              <a:spcAft>
                <a:spcPts val="0"/>
              </a:spcAft>
              <a:buNone/>
            </a:pPr>
            <a:r>
              <a:t/>
            </a:r>
            <a:endParaRPr b="1" sz="2200">
              <a:solidFill>
                <a:srgbClr val="EAD1DC"/>
              </a:solidFill>
              <a:latin typeface="Courier New"/>
              <a:ea typeface="Courier New"/>
              <a:cs typeface="Courier New"/>
              <a:sym typeface="Courier New"/>
            </a:endParaRPr>
          </a:p>
        </p:txBody>
      </p:sp>
      <p:sp>
        <p:nvSpPr>
          <p:cNvPr id="325" name="Google Shape;325;p55"/>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A4C2F4"/>
                </a:solidFill>
                <a:latin typeface="Comic Sans MS"/>
                <a:ea typeface="Comic Sans MS"/>
                <a:cs typeface="Comic Sans MS"/>
                <a:sym typeface="Comic Sans MS"/>
              </a:rPr>
              <a:t>OUTPUT - 2</a:t>
            </a:r>
            <a:endParaRPr sz="3120">
              <a:solidFill>
                <a:srgbClr val="A4C2F4"/>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6"/>
          <p:cNvSpPr txBox="1"/>
          <p:nvPr>
            <p:ph type="title"/>
          </p:nvPr>
        </p:nvSpPr>
        <p:spPr>
          <a:xfrm>
            <a:off x="384125" y="3353375"/>
            <a:ext cx="5926500" cy="14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solidFill>
                  <a:srgbClr val="FFF2CC"/>
                </a:solidFill>
                <a:latin typeface="Comfortaa"/>
                <a:ea typeface="Comfortaa"/>
                <a:cs typeface="Comfortaa"/>
                <a:sym typeface="Comfortaa"/>
              </a:rPr>
              <a:t>Keywords related to Exception Handling</a:t>
            </a:r>
            <a:endParaRPr b="1" sz="3820">
              <a:solidFill>
                <a:srgbClr val="FFF2CC"/>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TRY -EXCEPT</a:t>
            </a:r>
            <a:endParaRPr sz="3120">
              <a:solidFill>
                <a:srgbClr val="FF9900"/>
              </a:solidFill>
              <a:latin typeface="Comic Sans MS"/>
              <a:ea typeface="Comic Sans MS"/>
              <a:cs typeface="Comic Sans MS"/>
              <a:sym typeface="Comic Sans MS"/>
            </a:endParaRPr>
          </a:p>
        </p:txBody>
      </p:sp>
      <p:sp>
        <p:nvSpPr>
          <p:cNvPr id="336" name="Google Shape;336;p57"/>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7" name="Google Shape;337;p57"/>
          <p:cNvSpPr txBox="1"/>
          <p:nvPr/>
        </p:nvSpPr>
        <p:spPr>
          <a:xfrm>
            <a:off x="479400" y="778075"/>
            <a:ext cx="8185200" cy="41067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rgbClr val="A4C2F4"/>
              </a:buClr>
              <a:buSzPts val="2700"/>
              <a:buChar char="●"/>
            </a:pPr>
            <a:r>
              <a:rPr lang="en-GB" sz="2700">
                <a:solidFill>
                  <a:srgbClr val="A4C2F4"/>
                </a:solidFill>
              </a:rPr>
              <a:t>The try block lets you test a block of code for errors.</a:t>
            </a:r>
            <a:endParaRPr sz="2700">
              <a:solidFill>
                <a:srgbClr val="A4C2F4"/>
              </a:solidFill>
            </a:endParaRPr>
          </a:p>
          <a:p>
            <a:pPr indent="0" lvl="0" marL="0" rtl="0" algn="l">
              <a:lnSpc>
                <a:spcPct val="115000"/>
              </a:lnSpc>
              <a:spcBef>
                <a:spcPts val="1200"/>
              </a:spcBef>
              <a:spcAft>
                <a:spcPts val="0"/>
              </a:spcAft>
              <a:buNone/>
            </a:pPr>
            <a:r>
              <a:t/>
            </a:r>
            <a:endParaRPr sz="2700">
              <a:solidFill>
                <a:srgbClr val="00FF00"/>
              </a:solidFill>
            </a:endParaRPr>
          </a:p>
          <a:p>
            <a:pPr indent="0" lvl="0" marL="0" rtl="0" algn="l">
              <a:lnSpc>
                <a:spcPct val="115000"/>
              </a:lnSpc>
              <a:spcBef>
                <a:spcPts val="1200"/>
              </a:spcBef>
              <a:spcAft>
                <a:spcPts val="0"/>
              </a:spcAft>
              <a:buNone/>
            </a:pPr>
            <a:r>
              <a:t/>
            </a:r>
            <a:endParaRPr sz="2700">
              <a:solidFill>
                <a:srgbClr val="00FF00"/>
              </a:solidFill>
            </a:endParaRPr>
          </a:p>
          <a:p>
            <a:pPr indent="-400050" lvl="0" marL="457200" rtl="0" algn="l">
              <a:lnSpc>
                <a:spcPct val="115000"/>
              </a:lnSpc>
              <a:spcBef>
                <a:spcPts val="1200"/>
              </a:spcBef>
              <a:spcAft>
                <a:spcPts val="0"/>
              </a:spcAft>
              <a:buClr>
                <a:srgbClr val="D5A6BD"/>
              </a:buClr>
              <a:buSzPts val="2700"/>
              <a:buChar char="●"/>
            </a:pPr>
            <a:r>
              <a:rPr lang="en-GB" sz="2700">
                <a:solidFill>
                  <a:srgbClr val="D5A6BD"/>
                </a:solidFill>
              </a:rPr>
              <a:t>The except block lets you handle the error.</a:t>
            </a:r>
            <a:endParaRPr sz="2700">
              <a:solidFill>
                <a:srgbClr val="D5A6BD"/>
              </a:solidFill>
            </a:endParaRPr>
          </a:p>
          <a:p>
            <a:pPr indent="0" lvl="0" marL="0" rtl="0" algn="l">
              <a:lnSpc>
                <a:spcPct val="115000"/>
              </a:lnSpc>
              <a:spcBef>
                <a:spcPts val="1200"/>
              </a:spcBef>
              <a:spcAft>
                <a:spcPts val="0"/>
              </a:spcAft>
              <a:buNone/>
            </a:pPr>
            <a:r>
              <a:t/>
            </a:r>
            <a:endParaRPr sz="1800">
              <a:solidFill>
                <a:srgbClr val="00FF00"/>
              </a:solidFill>
            </a:endParaRPr>
          </a:p>
          <a:p>
            <a:pPr indent="0" lvl="0" marL="457200" rtl="0" algn="l">
              <a:lnSpc>
                <a:spcPct val="115000"/>
              </a:lnSpc>
              <a:spcBef>
                <a:spcPts val="1200"/>
              </a:spcBef>
              <a:spcAft>
                <a:spcPts val="1200"/>
              </a:spcAft>
              <a:buNone/>
            </a:pPr>
            <a:r>
              <a:t/>
            </a:r>
            <a:endParaRPr sz="1800">
              <a:solidFill>
                <a:srgbClr val="00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43" name="Google Shape;343;p58"/>
          <p:cNvSpPr txBox="1"/>
          <p:nvPr/>
        </p:nvSpPr>
        <p:spPr>
          <a:xfrm>
            <a:off x="1876750" y="567025"/>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00"/>
                </a:solidFill>
                <a:latin typeface="Comic Sans MS"/>
                <a:ea typeface="Comic Sans MS"/>
                <a:cs typeface="Comic Sans MS"/>
                <a:sym typeface="Comic Sans MS"/>
              </a:rPr>
              <a:t>CODE 1 OF TRY - EXCEPT</a:t>
            </a:r>
            <a:endParaRPr sz="2000">
              <a:solidFill>
                <a:srgbClr val="FFFF00"/>
              </a:solidFill>
              <a:latin typeface="Comic Sans MS"/>
              <a:ea typeface="Comic Sans MS"/>
              <a:cs typeface="Comic Sans MS"/>
              <a:sym typeface="Comic Sans MS"/>
            </a:endParaRPr>
          </a:p>
        </p:txBody>
      </p:sp>
      <p:pic>
        <p:nvPicPr>
          <p:cNvPr id="344" name="Google Shape;344;p58"/>
          <p:cNvPicPr preferRelativeResize="0"/>
          <p:nvPr/>
        </p:nvPicPr>
        <p:blipFill>
          <a:blip r:embed="rId3">
            <a:alphaModFix/>
          </a:blip>
          <a:stretch>
            <a:fillRect/>
          </a:stretch>
        </p:blipFill>
        <p:spPr>
          <a:xfrm>
            <a:off x="172625" y="1505275"/>
            <a:ext cx="8296351" cy="261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0" name="Google Shape;350;p59"/>
          <p:cNvSpPr txBox="1"/>
          <p:nvPr/>
        </p:nvSpPr>
        <p:spPr>
          <a:xfrm>
            <a:off x="1876750" y="567025"/>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00"/>
                </a:solidFill>
                <a:latin typeface="Comic Sans MS"/>
                <a:ea typeface="Comic Sans MS"/>
                <a:cs typeface="Comic Sans MS"/>
                <a:sym typeface="Comic Sans MS"/>
              </a:rPr>
              <a:t>NO EXCEPTION OCCURS</a:t>
            </a:r>
            <a:endParaRPr sz="2000">
              <a:solidFill>
                <a:srgbClr val="FFFF00"/>
              </a:solidFill>
              <a:latin typeface="Comic Sans MS"/>
              <a:ea typeface="Comic Sans MS"/>
              <a:cs typeface="Comic Sans MS"/>
              <a:sym typeface="Comic Sans MS"/>
            </a:endParaRPr>
          </a:p>
        </p:txBody>
      </p:sp>
      <p:pic>
        <p:nvPicPr>
          <p:cNvPr id="351" name="Google Shape;351;p59"/>
          <p:cNvPicPr preferRelativeResize="0"/>
          <p:nvPr/>
        </p:nvPicPr>
        <p:blipFill rotWithShape="1">
          <a:blip r:embed="rId3">
            <a:alphaModFix/>
          </a:blip>
          <a:srcRect b="0" l="0" r="0" t="85033"/>
          <a:stretch/>
        </p:blipFill>
        <p:spPr>
          <a:xfrm>
            <a:off x="273350" y="4049900"/>
            <a:ext cx="8597325" cy="432975"/>
          </a:xfrm>
          <a:prstGeom prst="rect">
            <a:avLst/>
          </a:prstGeom>
          <a:noFill/>
          <a:ln>
            <a:noFill/>
          </a:ln>
        </p:spPr>
      </p:pic>
      <p:pic>
        <p:nvPicPr>
          <p:cNvPr id="352" name="Google Shape;352;p59"/>
          <p:cNvPicPr preferRelativeResize="0"/>
          <p:nvPr/>
        </p:nvPicPr>
        <p:blipFill rotWithShape="1">
          <a:blip r:embed="rId3">
            <a:alphaModFix/>
          </a:blip>
          <a:srcRect b="14965" l="0" r="0" t="0"/>
          <a:stretch/>
        </p:blipFill>
        <p:spPr>
          <a:xfrm>
            <a:off x="273350" y="1589975"/>
            <a:ext cx="8597325" cy="245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8" name="Google Shape;358;p60"/>
          <p:cNvSpPr txBox="1"/>
          <p:nvPr/>
        </p:nvSpPr>
        <p:spPr>
          <a:xfrm>
            <a:off x="1876750" y="567025"/>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00"/>
                </a:solidFill>
                <a:latin typeface="Comic Sans MS"/>
                <a:ea typeface="Comic Sans MS"/>
                <a:cs typeface="Comic Sans MS"/>
                <a:sym typeface="Comic Sans MS"/>
              </a:rPr>
              <a:t>EXCEPTION OCCURS</a:t>
            </a:r>
            <a:endParaRPr sz="2000">
              <a:solidFill>
                <a:srgbClr val="FFFF00"/>
              </a:solidFill>
              <a:latin typeface="Comic Sans MS"/>
              <a:ea typeface="Comic Sans MS"/>
              <a:cs typeface="Comic Sans MS"/>
              <a:sym typeface="Comic Sans MS"/>
            </a:endParaRPr>
          </a:p>
        </p:txBody>
      </p:sp>
      <p:pic>
        <p:nvPicPr>
          <p:cNvPr id="359" name="Google Shape;359;p60"/>
          <p:cNvPicPr preferRelativeResize="0"/>
          <p:nvPr/>
        </p:nvPicPr>
        <p:blipFill rotWithShape="1">
          <a:blip r:embed="rId3">
            <a:alphaModFix/>
          </a:blip>
          <a:srcRect b="16984" l="0" r="0" t="0"/>
          <a:stretch/>
        </p:blipFill>
        <p:spPr>
          <a:xfrm>
            <a:off x="234700" y="1591025"/>
            <a:ext cx="8674600" cy="2407950"/>
          </a:xfrm>
          <a:prstGeom prst="rect">
            <a:avLst/>
          </a:prstGeom>
          <a:noFill/>
          <a:ln>
            <a:noFill/>
          </a:ln>
        </p:spPr>
      </p:pic>
      <p:pic>
        <p:nvPicPr>
          <p:cNvPr id="360" name="Google Shape;360;p60"/>
          <p:cNvPicPr preferRelativeResize="0"/>
          <p:nvPr/>
        </p:nvPicPr>
        <p:blipFill rotWithShape="1">
          <a:blip r:embed="rId3">
            <a:alphaModFix/>
          </a:blip>
          <a:srcRect b="0" l="0" r="0" t="83016"/>
          <a:stretch/>
        </p:blipFill>
        <p:spPr>
          <a:xfrm>
            <a:off x="234700" y="3998975"/>
            <a:ext cx="8674600" cy="49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6" name="Google Shape;366;p61"/>
          <p:cNvSpPr txBox="1"/>
          <p:nvPr/>
        </p:nvSpPr>
        <p:spPr>
          <a:xfrm>
            <a:off x="1906025" y="91450"/>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00"/>
                </a:solidFill>
                <a:latin typeface="Comic Sans MS"/>
                <a:ea typeface="Comic Sans MS"/>
                <a:cs typeface="Comic Sans MS"/>
                <a:sym typeface="Comic Sans MS"/>
              </a:rPr>
              <a:t>CODE 2 OF TRY - EXCEPT Case I</a:t>
            </a:r>
            <a:endParaRPr sz="2000">
              <a:solidFill>
                <a:srgbClr val="FFFF00"/>
              </a:solidFill>
              <a:latin typeface="Comic Sans MS"/>
              <a:ea typeface="Comic Sans MS"/>
              <a:cs typeface="Comic Sans MS"/>
              <a:sym typeface="Comic Sans MS"/>
            </a:endParaRPr>
          </a:p>
        </p:txBody>
      </p:sp>
      <p:pic>
        <p:nvPicPr>
          <p:cNvPr id="367" name="Google Shape;367;p61"/>
          <p:cNvPicPr preferRelativeResize="0"/>
          <p:nvPr/>
        </p:nvPicPr>
        <p:blipFill>
          <a:blip r:embed="rId3">
            <a:alphaModFix/>
          </a:blip>
          <a:stretch>
            <a:fillRect/>
          </a:stretch>
        </p:blipFill>
        <p:spPr>
          <a:xfrm>
            <a:off x="135138" y="1776525"/>
            <a:ext cx="2047875" cy="1743075"/>
          </a:xfrm>
          <a:prstGeom prst="rect">
            <a:avLst/>
          </a:prstGeom>
          <a:noFill/>
          <a:ln>
            <a:noFill/>
          </a:ln>
        </p:spPr>
      </p:pic>
      <p:sp>
        <p:nvSpPr>
          <p:cNvPr id="368" name="Google Shape;368;p61"/>
          <p:cNvSpPr txBox="1"/>
          <p:nvPr/>
        </p:nvSpPr>
        <p:spPr>
          <a:xfrm>
            <a:off x="207938" y="3579275"/>
            <a:ext cx="1902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00FFFF"/>
                </a:solidFill>
              </a:rPr>
              <a:t>Folder Contents</a:t>
            </a:r>
            <a:endParaRPr sz="1900">
              <a:solidFill>
                <a:srgbClr val="00FFFF"/>
              </a:solidFill>
            </a:endParaRPr>
          </a:p>
        </p:txBody>
      </p:sp>
      <p:pic>
        <p:nvPicPr>
          <p:cNvPr id="369" name="Google Shape;369;p61"/>
          <p:cNvPicPr preferRelativeResize="0"/>
          <p:nvPr/>
        </p:nvPicPr>
        <p:blipFill rotWithShape="1">
          <a:blip r:embed="rId4">
            <a:alphaModFix/>
          </a:blip>
          <a:srcRect b="13606" l="0" r="0" t="0"/>
          <a:stretch/>
        </p:blipFill>
        <p:spPr>
          <a:xfrm>
            <a:off x="2417625" y="775775"/>
            <a:ext cx="6523525" cy="3235175"/>
          </a:xfrm>
          <a:prstGeom prst="rect">
            <a:avLst/>
          </a:prstGeom>
          <a:noFill/>
          <a:ln>
            <a:noFill/>
          </a:ln>
        </p:spPr>
      </p:pic>
      <p:pic>
        <p:nvPicPr>
          <p:cNvPr id="370" name="Google Shape;370;p61"/>
          <p:cNvPicPr preferRelativeResize="0"/>
          <p:nvPr/>
        </p:nvPicPr>
        <p:blipFill rotWithShape="1">
          <a:blip r:embed="rId4">
            <a:alphaModFix/>
          </a:blip>
          <a:srcRect b="0" l="0" r="0" t="86845"/>
          <a:stretch/>
        </p:blipFill>
        <p:spPr>
          <a:xfrm>
            <a:off x="2417625" y="4010950"/>
            <a:ext cx="6523525" cy="49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7"/>
          <p:cNvSpPr txBox="1"/>
          <p:nvPr>
            <p:ph type="title"/>
          </p:nvPr>
        </p:nvSpPr>
        <p:spPr>
          <a:xfrm>
            <a:off x="1957450" y="697725"/>
            <a:ext cx="4829400" cy="62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Mysteries yet to be revealed</a:t>
            </a:r>
            <a:endParaRPr b="1">
              <a:solidFill>
                <a:srgbClr val="000000"/>
              </a:solidFill>
              <a:latin typeface="Times New Roman"/>
              <a:ea typeface="Times New Roman"/>
              <a:cs typeface="Times New Roman"/>
              <a:sym typeface="Times New Roman"/>
            </a:endParaRPr>
          </a:p>
        </p:txBody>
      </p:sp>
      <p:sp>
        <p:nvSpPr>
          <p:cNvPr id="76" name="Google Shape;76;p17"/>
          <p:cNvSpPr txBox="1"/>
          <p:nvPr/>
        </p:nvSpPr>
        <p:spPr>
          <a:xfrm>
            <a:off x="0" y="1414000"/>
            <a:ext cx="6457500" cy="3016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Introduction to Exception Handling</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Types of Exceptions - Built In Exceptions</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User Defined Exceptions</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Mini program</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Try ,Except keyword</a:t>
            </a:r>
            <a:endParaRPr b="1">
              <a:solidFill>
                <a:srgbClr val="434343"/>
              </a:solidFill>
              <a:latin typeface="Comfortaa"/>
              <a:ea typeface="Comfortaa"/>
              <a:cs typeface="Comfortaa"/>
              <a:sym typeface="Comfortaa"/>
            </a:endParaRPr>
          </a:p>
          <a:p>
            <a:pPr indent="0" lvl="0" marL="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Finally and </a:t>
            </a:r>
            <a:r>
              <a:rPr b="1" lang="en-GB">
                <a:solidFill>
                  <a:srgbClr val="434343"/>
                </a:solidFill>
                <a:latin typeface="Comfortaa"/>
                <a:ea typeface="Comfortaa"/>
                <a:cs typeface="Comfortaa"/>
                <a:sym typeface="Comfortaa"/>
              </a:rPr>
              <a:t>Else keyword</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AutoNum type="arabicPeriod"/>
            </a:pPr>
            <a:r>
              <a:rPr b="1" lang="en-GB">
                <a:solidFill>
                  <a:srgbClr val="434343"/>
                </a:solidFill>
                <a:latin typeface="Comfortaa"/>
                <a:ea typeface="Comfortaa"/>
                <a:cs typeface="Comfortaa"/>
                <a:sym typeface="Comfortaa"/>
              </a:rPr>
              <a:t>The Final Showdown - A Program Depicting the above.</a:t>
            </a:r>
            <a:endParaRPr b="1">
              <a:solidFill>
                <a:srgbClr val="434343"/>
              </a:solidFill>
              <a:latin typeface="Comfortaa"/>
              <a:ea typeface="Comfortaa"/>
              <a:cs typeface="Comfortaa"/>
              <a:sym typeface="Comfortaa"/>
            </a:endParaRPr>
          </a:p>
          <a:p>
            <a:pPr indent="0" lvl="0" marL="457200" rtl="0" algn="l">
              <a:spcBef>
                <a:spcPts val="0"/>
              </a:spcBef>
              <a:spcAft>
                <a:spcPts val="0"/>
              </a:spcAft>
              <a:buNone/>
            </a:pPr>
            <a:r>
              <a:t/>
            </a:r>
            <a:endParaRPr b="1">
              <a:solidFill>
                <a:srgbClr val="434343"/>
              </a:solidFill>
              <a:latin typeface="Comfortaa"/>
              <a:ea typeface="Comfortaa"/>
              <a:cs typeface="Comfortaa"/>
              <a:sym typeface="Comfortaa"/>
            </a:endParaRPr>
          </a:p>
        </p:txBody>
      </p:sp>
      <p:pic>
        <p:nvPicPr>
          <p:cNvPr id="77" name="Google Shape;77;p17"/>
          <p:cNvPicPr preferRelativeResize="0"/>
          <p:nvPr/>
        </p:nvPicPr>
        <p:blipFill>
          <a:blip r:embed="rId3">
            <a:alphaModFix amt="50000"/>
          </a:blip>
          <a:stretch>
            <a:fillRect/>
          </a:stretch>
        </p:blipFill>
        <p:spPr>
          <a:xfrm>
            <a:off x="0" y="1151"/>
            <a:ext cx="9144000" cy="5141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6" name="Google Shape;376;p62"/>
          <p:cNvSpPr txBox="1"/>
          <p:nvPr/>
        </p:nvSpPr>
        <p:spPr>
          <a:xfrm>
            <a:off x="1906025" y="91450"/>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00"/>
                </a:solidFill>
                <a:latin typeface="Comic Sans MS"/>
                <a:ea typeface="Comic Sans MS"/>
                <a:cs typeface="Comic Sans MS"/>
                <a:sym typeface="Comic Sans MS"/>
              </a:rPr>
              <a:t>CODE 2 OF TRY - EXCEPT Case II</a:t>
            </a:r>
            <a:endParaRPr sz="2000">
              <a:solidFill>
                <a:srgbClr val="FFFF00"/>
              </a:solidFill>
              <a:latin typeface="Comic Sans MS"/>
              <a:ea typeface="Comic Sans MS"/>
              <a:cs typeface="Comic Sans MS"/>
              <a:sym typeface="Comic Sans MS"/>
            </a:endParaRPr>
          </a:p>
        </p:txBody>
      </p:sp>
      <p:pic>
        <p:nvPicPr>
          <p:cNvPr id="377" name="Google Shape;377;p62"/>
          <p:cNvPicPr preferRelativeResize="0"/>
          <p:nvPr/>
        </p:nvPicPr>
        <p:blipFill>
          <a:blip r:embed="rId3">
            <a:alphaModFix/>
          </a:blip>
          <a:stretch>
            <a:fillRect/>
          </a:stretch>
        </p:blipFill>
        <p:spPr>
          <a:xfrm>
            <a:off x="135138" y="1776525"/>
            <a:ext cx="2047875" cy="1743075"/>
          </a:xfrm>
          <a:prstGeom prst="rect">
            <a:avLst/>
          </a:prstGeom>
          <a:noFill/>
          <a:ln>
            <a:noFill/>
          </a:ln>
        </p:spPr>
      </p:pic>
      <p:sp>
        <p:nvSpPr>
          <p:cNvPr id="378" name="Google Shape;378;p62"/>
          <p:cNvSpPr txBox="1"/>
          <p:nvPr/>
        </p:nvSpPr>
        <p:spPr>
          <a:xfrm>
            <a:off x="207938" y="3579275"/>
            <a:ext cx="1902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00FFFF"/>
                </a:solidFill>
              </a:rPr>
              <a:t>Folder Contents</a:t>
            </a:r>
            <a:endParaRPr sz="1900">
              <a:solidFill>
                <a:srgbClr val="00FFFF"/>
              </a:solidFill>
            </a:endParaRPr>
          </a:p>
        </p:txBody>
      </p:sp>
      <p:pic>
        <p:nvPicPr>
          <p:cNvPr id="379" name="Google Shape;379;p62"/>
          <p:cNvPicPr preferRelativeResize="0"/>
          <p:nvPr/>
        </p:nvPicPr>
        <p:blipFill rotWithShape="1">
          <a:blip r:embed="rId4">
            <a:alphaModFix/>
          </a:blip>
          <a:srcRect b="13837" l="0" r="0" t="0"/>
          <a:stretch/>
        </p:blipFill>
        <p:spPr>
          <a:xfrm>
            <a:off x="2319525" y="826348"/>
            <a:ext cx="6587276" cy="3189850"/>
          </a:xfrm>
          <a:prstGeom prst="rect">
            <a:avLst/>
          </a:prstGeom>
          <a:noFill/>
          <a:ln>
            <a:noFill/>
          </a:ln>
        </p:spPr>
      </p:pic>
      <p:pic>
        <p:nvPicPr>
          <p:cNvPr id="380" name="Google Shape;380;p62"/>
          <p:cNvPicPr preferRelativeResize="0"/>
          <p:nvPr/>
        </p:nvPicPr>
        <p:blipFill rotWithShape="1">
          <a:blip r:embed="rId4">
            <a:alphaModFix/>
          </a:blip>
          <a:srcRect b="0" l="0" r="0" t="85662"/>
          <a:stretch/>
        </p:blipFill>
        <p:spPr>
          <a:xfrm>
            <a:off x="2319525" y="3979539"/>
            <a:ext cx="6587276" cy="530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nvSpPr>
        <p:spPr>
          <a:xfrm>
            <a:off x="3294375" y="3086100"/>
            <a:ext cx="58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6" name="Google Shape;386;p63"/>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Finally</a:t>
            </a:r>
            <a:endParaRPr sz="3120">
              <a:solidFill>
                <a:srgbClr val="FF9900"/>
              </a:solidFill>
              <a:latin typeface="Comic Sans MS"/>
              <a:ea typeface="Comic Sans MS"/>
              <a:cs typeface="Comic Sans MS"/>
              <a:sym typeface="Comic Sans MS"/>
            </a:endParaRPr>
          </a:p>
        </p:txBody>
      </p:sp>
      <p:sp>
        <p:nvSpPr>
          <p:cNvPr id="387" name="Google Shape;387;p63"/>
          <p:cNvSpPr txBox="1"/>
          <p:nvPr/>
        </p:nvSpPr>
        <p:spPr>
          <a:xfrm>
            <a:off x="878100" y="1793700"/>
            <a:ext cx="7387800" cy="155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n-GB" sz="2700">
                <a:solidFill>
                  <a:srgbClr val="A4C2F4"/>
                </a:solidFill>
              </a:rPr>
              <a:t>The finally block lets you execute code, regardless of the result of the try- and except blocks.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nvSpPr>
        <p:spPr>
          <a:xfrm>
            <a:off x="2142000" y="1133475"/>
            <a:ext cx="4860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sp>
        <p:nvSpPr>
          <p:cNvPr id="393" name="Google Shape;393;p64"/>
          <p:cNvSpPr txBox="1"/>
          <p:nvPr/>
        </p:nvSpPr>
        <p:spPr>
          <a:xfrm>
            <a:off x="2310450" y="155925"/>
            <a:ext cx="452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4CCCC"/>
                </a:solidFill>
                <a:latin typeface="Comic Sans MS"/>
                <a:ea typeface="Comic Sans MS"/>
                <a:cs typeface="Comic Sans MS"/>
                <a:sym typeface="Comic Sans MS"/>
              </a:rPr>
              <a:t>CODE OF Finally</a:t>
            </a:r>
            <a:endParaRPr sz="2000">
              <a:solidFill>
                <a:srgbClr val="F4CCCC"/>
              </a:solidFill>
              <a:latin typeface="Comic Sans MS"/>
              <a:ea typeface="Comic Sans MS"/>
              <a:cs typeface="Comic Sans MS"/>
              <a:sym typeface="Comic Sans MS"/>
            </a:endParaRPr>
          </a:p>
        </p:txBody>
      </p:sp>
      <p:pic>
        <p:nvPicPr>
          <p:cNvPr id="394" name="Google Shape;394;p64"/>
          <p:cNvPicPr preferRelativeResize="0"/>
          <p:nvPr/>
        </p:nvPicPr>
        <p:blipFill rotWithShape="1">
          <a:blip r:embed="rId3">
            <a:alphaModFix/>
          </a:blip>
          <a:srcRect b="53410" l="0" r="0" t="0"/>
          <a:stretch/>
        </p:blipFill>
        <p:spPr>
          <a:xfrm>
            <a:off x="567600" y="648532"/>
            <a:ext cx="6434401" cy="2055551"/>
          </a:xfrm>
          <a:prstGeom prst="rect">
            <a:avLst/>
          </a:prstGeom>
          <a:noFill/>
          <a:ln>
            <a:noFill/>
          </a:ln>
        </p:spPr>
      </p:pic>
      <p:pic>
        <p:nvPicPr>
          <p:cNvPr id="395" name="Google Shape;395;p64"/>
          <p:cNvPicPr preferRelativeResize="0"/>
          <p:nvPr/>
        </p:nvPicPr>
        <p:blipFill rotWithShape="1">
          <a:blip r:embed="rId3">
            <a:alphaModFix/>
          </a:blip>
          <a:srcRect b="31453" l="0" r="0" t="46756"/>
          <a:stretch/>
        </p:blipFill>
        <p:spPr>
          <a:xfrm>
            <a:off x="567600" y="2704078"/>
            <a:ext cx="6434401" cy="961351"/>
          </a:xfrm>
          <a:prstGeom prst="rect">
            <a:avLst/>
          </a:prstGeom>
          <a:noFill/>
          <a:ln>
            <a:noFill/>
          </a:ln>
        </p:spPr>
      </p:pic>
      <p:pic>
        <p:nvPicPr>
          <p:cNvPr id="396" name="Google Shape;396;p64"/>
          <p:cNvPicPr preferRelativeResize="0"/>
          <p:nvPr/>
        </p:nvPicPr>
        <p:blipFill rotWithShape="1">
          <a:blip r:embed="rId3">
            <a:alphaModFix/>
          </a:blip>
          <a:srcRect b="14848" l="0" r="0" t="68045"/>
          <a:stretch/>
        </p:blipFill>
        <p:spPr>
          <a:xfrm>
            <a:off x="567600" y="3569721"/>
            <a:ext cx="6434401" cy="754676"/>
          </a:xfrm>
          <a:prstGeom prst="rect">
            <a:avLst/>
          </a:prstGeom>
          <a:noFill/>
          <a:ln>
            <a:noFill/>
          </a:ln>
        </p:spPr>
      </p:pic>
      <p:pic>
        <p:nvPicPr>
          <p:cNvPr id="397" name="Google Shape;397;p64"/>
          <p:cNvPicPr preferRelativeResize="0"/>
          <p:nvPr/>
        </p:nvPicPr>
        <p:blipFill rotWithShape="1">
          <a:blip r:embed="rId3">
            <a:alphaModFix/>
          </a:blip>
          <a:srcRect b="0" l="0" r="0" t="84895"/>
          <a:stretch/>
        </p:blipFill>
        <p:spPr>
          <a:xfrm>
            <a:off x="567600" y="4324390"/>
            <a:ext cx="6434401" cy="66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nvSpPr>
        <p:spPr>
          <a:xfrm>
            <a:off x="3244950" y="466050"/>
            <a:ext cx="265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rgbClr val="FFF2CC"/>
                </a:solidFill>
              </a:rPr>
              <a:t>OUTPUT</a:t>
            </a:r>
            <a:endParaRPr sz="3600">
              <a:solidFill>
                <a:srgbClr val="FFF2CC"/>
              </a:solidFill>
            </a:endParaRPr>
          </a:p>
        </p:txBody>
      </p:sp>
      <p:sp>
        <p:nvSpPr>
          <p:cNvPr id="403" name="Google Shape;403;p65"/>
          <p:cNvSpPr txBox="1"/>
          <p:nvPr/>
        </p:nvSpPr>
        <p:spPr>
          <a:xfrm>
            <a:off x="369775" y="1685175"/>
            <a:ext cx="42021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00FF00"/>
              </a:buClr>
              <a:buSzPts val="1800"/>
              <a:buChar char="➢"/>
            </a:pPr>
            <a:r>
              <a:rPr lang="en-GB" sz="1800">
                <a:solidFill>
                  <a:srgbClr val="00FF00"/>
                </a:solidFill>
              </a:rPr>
              <a:t>Maths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GB" sz="1800">
                <a:solidFill>
                  <a:srgbClr val="00FF00"/>
                </a:solidFill>
              </a:rPr>
              <a:t>this part will be executed always</a:t>
            </a:r>
            <a:endParaRPr sz="1800">
              <a:solidFill>
                <a:srgbClr val="00FF00"/>
              </a:solidFill>
            </a:endParaRPr>
          </a:p>
          <a:p>
            <a:pPr indent="-342900" lvl="0" marL="457200" rtl="0" algn="l">
              <a:lnSpc>
                <a:spcPct val="150000"/>
              </a:lnSpc>
              <a:spcBef>
                <a:spcPts val="0"/>
              </a:spcBef>
              <a:spcAft>
                <a:spcPts val="0"/>
              </a:spcAft>
              <a:buClr>
                <a:srgbClr val="00FF00"/>
              </a:buClr>
              <a:buSzPts val="1800"/>
              <a:buChar char="➢"/>
            </a:pPr>
            <a:r>
              <a:rPr lang="en-GB" sz="1800">
                <a:solidFill>
                  <a:srgbClr val="00FF00"/>
                </a:solidFill>
              </a:rPr>
              <a:t>My favourite subject is 1</a:t>
            </a:r>
            <a:endParaRPr sz="1800">
              <a:solidFill>
                <a:srgbClr val="00FF00"/>
              </a:solidFill>
            </a:endParaRPr>
          </a:p>
        </p:txBody>
      </p:sp>
      <p:pic>
        <p:nvPicPr>
          <p:cNvPr id="404" name="Google Shape;404;p65"/>
          <p:cNvPicPr preferRelativeResize="0"/>
          <p:nvPr/>
        </p:nvPicPr>
        <p:blipFill>
          <a:blip r:embed="rId3">
            <a:alphaModFix amt="86000"/>
          </a:blip>
          <a:stretch>
            <a:fillRect/>
          </a:stretch>
        </p:blipFill>
        <p:spPr>
          <a:xfrm>
            <a:off x="4904513" y="1685175"/>
            <a:ext cx="2643476" cy="22975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Try with else clause</a:t>
            </a:r>
            <a:endParaRPr sz="3120">
              <a:solidFill>
                <a:srgbClr val="FF9900"/>
              </a:solidFill>
              <a:latin typeface="Comic Sans MS"/>
              <a:ea typeface="Comic Sans MS"/>
              <a:cs typeface="Comic Sans MS"/>
              <a:sym typeface="Comic Sans MS"/>
            </a:endParaRPr>
          </a:p>
        </p:txBody>
      </p:sp>
      <p:sp>
        <p:nvSpPr>
          <p:cNvPr id="410" name="Google Shape;410;p66"/>
          <p:cNvSpPr txBox="1"/>
          <p:nvPr/>
        </p:nvSpPr>
        <p:spPr>
          <a:xfrm>
            <a:off x="31111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11" name="Google Shape;411;p66"/>
          <p:cNvPicPr preferRelativeResize="0"/>
          <p:nvPr/>
        </p:nvPicPr>
        <p:blipFill rotWithShape="1">
          <a:blip r:embed="rId3">
            <a:alphaModFix/>
          </a:blip>
          <a:srcRect b="66226" l="0" r="0" t="0"/>
          <a:stretch/>
        </p:blipFill>
        <p:spPr>
          <a:xfrm>
            <a:off x="123150" y="728625"/>
            <a:ext cx="8877300" cy="1338250"/>
          </a:xfrm>
          <a:prstGeom prst="rect">
            <a:avLst/>
          </a:prstGeom>
          <a:noFill/>
          <a:ln>
            <a:noFill/>
          </a:ln>
        </p:spPr>
      </p:pic>
      <p:pic>
        <p:nvPicPr>
          <p:cNvPr id="412" name="Google Shape;412;p66"/>
          <p:cNvPicPr preferRelativeResize="0"/>
          <p:nvPr/>
        </p:nvPicPr>
        <p:blipFill rotWithShape="1">
          <a:blip r:embed="rId3">
            <a:alphaModFix/>
          </a:blip>
          <a:srcRect b="45893" l="0" r="0" t="33891"/>
          <a:stretch/>
        </p:blipFill>
        <p:spPr>
          <a:xfrm>
            <a:off x="123150" y="2066875"/>
            <a:ext cx="8877300" cy="800975"/>
          </a:xfrm>
          <a:prstGeom prst="rect">
            <a:avLst/>
          </a:prstGeom>
          <a:noFill/>
          <a:ln>
            <a:noFill/>
          </a:ln>
        </p:spPr>
      </p:pic>
      <p:pic>
        <p:nvPicPr>
          <p:cNvPr id="413" name="Google Shape;413;p66"/>
          <p:cNvPicPr preferRelativeResize="0"/>
          <p:nvPr/>
        </p:nvPicPr>
        <p:blipFill rotWithShape="1">
          <a:blip r:embed="rId3">
            <a:alphaModFix/>
          </a:blip>
          <a:srcRect b="25560" l="0" r="0" t="53233"/>
          <a:stretch/>
        </p:blipFill>
        <p:spPr>
          <a:xfrm>
            <a:off x="123150" y="2867838"/>
            <a:ext cx="8877300" cy="840225"/>
          </a:xfrm>
          <a:prstGeom prst="rect">
            <a:avLst/>
          </a:prstGeom>
          <a:noFill/>
          <a:ln>
            <a:noFill/>
          </a:ln>
        </p:spPr>
      </p:pic>
      <p:pic>
        <p:nvPicPr>
          <p:cNvPr id="414" name="Google Shape;414;p66"/>
          <p:cNvPicPr preferRelativeResize="0"/>
          <p:nvPr/>
        </p:nvPicPr>
        <p:blipFill rotWithShape="1">
          <a:blip r:embed="rId3">
            <a:alphaModFix/>
          </a:blip>
          <a:srcRect b="0" l="0" r="0" t="73563"/>
          <a:stretch/>
        </p:blipFill>
        <p:spPr>
          <a:xfrm>
            <a:off x="123150" y="3668825"/>
            <a:ext cx="8877300" cy="104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1243224" y="105275"/>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Case I</a:t>
            </a:r>
            <a:endParaRPr sz="3120">
              <a:solidFill>
                <a:srgbClr val="FF9900"/>
              </a:solidFill>
              <a:latin typeface="Comic Sans MS"/>
              <a:ea typeface="Comic Sans MS"/>
              <a:cs typeface="Comic Sans MS"/>
              <a:sym typeface="Comic Sans MS"/>
            </a:endParaRPr>
          </a:p>
        </p:txBody>
      </p:sp>
      <p:pic>
        <p:nvPicPr>
          <p:cNvPr id="420" name="Google Shape;420;p67"/>
          <p:cNvPicPr preferRelativeResize="0"/>
          <p:nvPr/>
        </p:nvPicPr>
        <p:blipFill rotWithShape="1">
          <a:blip r:embed="rId3">
            <a:alphaModFix/>
          </a:blip>
          <a:srcRect b="0" l="0" r="0" t="47171"/>
          <a:stretch/>
        </p:blipFill>
        <p:spPr>
          <a:xfrm>
            <a:off x="1487350" y="2308850"/>
            <a:ext cx="5619750" cy="925900"/>
          </a:xfrm>
          <a:prstGeom prst="rect">
            <a:avLst/>
          </a:prstGeom>
          <a:noFill/>
          <a:ln>
            <a:noFill/>
          </a:ln>
        </p:spPr>
      </p:pic>
      <p:pic>
        <p:nvPicPr>
          <p:cNvPr id="421" name="Google Shape;421;p67"/>
          <p:cNvPicPr preferRelativeResize="0"/>
          <p:nvPr/>
        </p:nvPicPr>
        <p:blipFill rotWithShape="1">
          <a:blip r:embed="rId3">
            <a:alphaModFix/>
          </a:blip>
          <a:srcRect b="52480" l="0" r="0" t="0"/>
          <a:stretch/>
        </p:blipFill>
        <p:spPr>
          <a:xfrm>
            <a:off x="1487350" y="1476025"/>
            <a:ext cx="5619750" cy="83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8"/>
          <p:cNvSpPr txBox="1"/>
          <p:nvPr>
            <p:ph type="title"/>
          </p:nvPr>
        </p:nvSpPr>
        <p:spPr>
          <a:xfrm>
            <a:off x="1243199" y="113150"/>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Case II</a:t>
            </a:r>
            <a:endParaRPr sz="3120">
              <a:solidFill>
                <a:srgbClr val="FF9900"/>
              </a:solidFill>
              <a:latin typeface="Comic Sans MS"/>
              <a:ea typeface="Comic Sans MS"/>
              <a:cs typeface="Comic Sans MS"/>
              <a:sym typeface="Comic Sans MS"/>
            </a:endParaRPr>
          </a:p>
        </p:txBody>
      </p:sp>
      <p:pic>
        <p:nvPicPr>
          <p:cNvPr id="427" name="Google Shape;427;p68"/>
          <p:cNvPicPr preferRelativeResize="0"/>
          <p:nvPr/>
        </p:nvPicPr>
        <p:blipFill rotWithShape="1">
          <a:blip r:embed="rId3">
            <a:alphaModFix/>
          </a:blip>
          <a:srcRect b="48762" l="0" r="0" t="0"/>
          <a:stretch/>
        </p:blipFill>
        <p:spPr>
          <a:xfrm>
            <a:off x="1702925" y="1242888"/>
            <a:ext cx="5738125" cy="1177287"/>
          </a:xfrm>
          <a:prstGeom prst="rect">
            <a:avLst/>
          </a:prstGeom>
          <a:noFill/>
          <a:ln>
            <a:noFill/>
          </a:ln>
        </p:spPr>
      </p:pic>
      <p:pic>
        <p:nvPicPr>
          <p:cNvPr id="428" name="Google Shape;428;p68"/>
          <p:cNvPicPr preferRelativeResize="0"/>
          <p:nvPr/>
        </p:nvPicPr>
        <p:blipFill rotWithShape="1">
          <a:blip r:embed="rId3">
            <a:alphaModFix/>
          </a:blip>
          <a:srcRect b="0" l="0" r="0" t="51238"/>
          <a:stretch/>
        </p:blipFill>
        <p:spPr>
          <a:xfrm>
            <a:off x="1702925" y="2420175"/>
            <a:ext cx="5738125" cy="11203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9"/>
          <p:cNvPicPr preferRelativeResize="0"/>
          <p:nvPr/>
        </p:nvPicPr>
        <p:blipFill rotWithShape="1">
          <a:blip r:embed="rId3">
            <a:alphaModFix amt="61000"/>
          </a:blip>
          <a:srcRect b="75439" l="0" r="0" t="0"/>
          <a:stretch/>
        </p:blipFill>
        <p:spPr>
          <a:xfrm>
            <a:off x="1154325" y="946725"/>
            <a:ext cx="6835326" cy="968775"/>
          </a:xfrm>
          <a:prstGeom prst="rect">
            <a:avLst/>
          </a:prstGeom>
          <a:noFill/>
          <a:ln>
            <a:noFill/>
          </a:ln>
        </p:spPr>
      </p:pic>
      <p:sp>
        <p:nvSpPr>
          <p:cNvPr id="434" name="Google Shape;434;p69"/>
          <p:cNvSpPr txBox="1"/>
          <p:nvPr/>
        </p:nvSpPr>
        <p:spPr>
          <a:xfrm>
            <a:off x="468750" y="167025"/>
            <a:ext cx="8206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300">
                <a:solidFill>
                  <a:srgbClr val="93C47D"/>
                </a:solidFill>
              </a:rPr>
              <a:t>Exception Handling in One Picture</a:t>
            </a:r>
            <a:endParaRPr sz="3300">
              <a:solidFill>
                <a:srgbClr val="93C47D"/>
              </a:solidFill>
            </a:endParaRPr>
          </a:p>
        </p:txBody>
      </p:sp>
      <p:pic>
        <p:nvPicPr>
          <p:cNvPr id="435" name="Google Shape;435;p69"/>
          <p:cNvPicPr preferRelativeResize="0"/>
          <p:nvPr/>
        </p:nvPicPr>
        <p:blipFill rotWithShape="1">
          <a:blip r:embed="rId3">
            <a:alphaModFix amt="61000"/>
          </a:blip>
          <a:srcRect b="51461" l="0" r="0" t="24776"/>
          <a:stretch/>
        </p:blipFill>
        <p:spPr>
          <a:xfrm>
            <a:off x="1154350" y="1915500"/>
            <a:ext cx="6835326" cy="937250"/>
          </a:xfrm>
          <a:prstGeom prst="rect">
            <a:avLst/>
          </a:prstGeom>
          <a:noFill/>
          <a:ln>
            <a:noFill/>
          </a:ln>
        </p:spPr>
      </p:pic>
      <p:pic>
        <p:nvPicPr>
          <p:cNvPr id="436" name="Google Shape;436;p69"/>
          <p:cNvPicPr preferRelativeResize="0"/>
          <p:nvPr/>
        </p:nvPicPr>
        <p:blipFill rotWithShape="1">
          <a:blip r:embed="rId3">
            <a:alphaModFix amt="61000"/>
          </a:blip>
          <a:srcRect b="27699" l="0" r="0" t="48538"/>
          <a:stretch/>
        </p:blipFill>
        <p:spPr>
          <a:xfrm>
            <a:off x="1154325" y="2852751"/>
            <a:ext cx="6835326" cy="937250"/>
          </a:xfrm>
          <a:prstGeom prst="rect">
            <a:avLst/>
          </a:prstGeom>
          <a:noFill/>
          <a:ln>
            <a:noFill/>
          </a:ln>
        </p:spPr>
      </p:pic>
      <p:pic>
        <p:nvPicPr>
          <p:cNvPr id="437" name="Google Shape;437;p69"/>
          <p:cNvPicPr preferRelativeResize="0"/>
          <p:nvPr/>
        </p:nvPicPr>
        <p:blipFill rotWithShape="1">
          <a:blip r:embed="rId3">
            <a:alphaModFix amt="61000"/>
          </a:blip>
          <a:srcRect b="0" l="0" r="0" t="72299"/>
          <a:stretch/>
        </p:blipFill>
        <p:spPr>
          <a:xfrm>
            <a:off x="1154325" y="3790000"/>
            <a:ext cx="6835326" cy="1092626"/>
          </a:xfrm>
          <a:prstGeom prst="rect">
            <a:avLst/>
          </a:prstGeom>
          <a:noFill/>
          <a:ln>
            <a:noFill/>
          </a:ln>
        </p:spPr>
      </p:pic>
      <p:sp>
        <p:nvSpPr>
          <p:cNvPr id="438" name="Google Shape;438;p69"/>
          <p:cNvSpPr/>
          <p:nvPr/>
        </p:nvSpPr>
        <p:spPr>
          <a:xfrm>
            <a:off x="1154413" y="946725"/>
            <a:ext cx="6835200" cy="39360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Tree>
  </p:cSld>
  <p:clrMapOvr>
    <a:masterClrMapping/>
  </p:clrMapOvr>
  <mc:AlternateContent>
    <mc:Choice Requires="p14">
      <p:transition spd="slow" p14:dur="2500">
        <p:fade thruBlk="1"/>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1"/>
          <p:cNvSpPr txBox="1"/>
          <p:nvPr>
            <p:ph type="title"/>
          </p:nvPr>
        </p:nvSpPr>
        <p:spPr>
          <a:xfrm>
            <a:off x="218400" y="983700"/>
            <a:ext cx="8707200" cy="317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2CC"/>
                </a:solidFill>
                <a:latin typeface="Comic Sans MS"/>
                <a:ea typeface="Comic Sans MS"/>
                <a:cs typeface="Comic Sans MS"/>
                <a:sym typeface="Comic Sans MS"/>
              </a:rPr>
              <a:t>Program to depict the usage of Exception Handling</a:t>
            </a:r>
            <a:endParaRPr>
              <a:solidFill>
                <a:srgbClr val="FFF2CC"/>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FFF2CC"/>
              </a:solidFill>
              <a:latin typeface="Comic Sans MS"/>
              <a:ea typeface="Comic Sans MS"/>
              <a:cs typeface="Comic Sans MS"/>
              <a:sym typeface="Comic Sans MS"/>
            </a:endParaRPr>
          </a:p>
          <a:p>
            <a:pPr indent="0" lvl="0" marL="0" rtl="0" algn="l">
              <a:spcBef>
                <a:spcPts val="0"/>
              </a:spcBef>
              <a:spcAft>
                <a:spcPts val="0"/>
              </a:spcAft>
              <a:buNone/>
            </a:pPr>
            <a:r>
              <a:rPr lang="en-GB">
                <a:solidFill>
                  <a:srgbClr val="FFF2CC"/>
                </a:solidFill>
                <a:latin typeface="Comic Sans MS"/>
                <a:ea typeface="Comic Sans MS"/>
                <a:cs typeface="Comic Sans MS"/>
                <a:sym typeface="Comic Sans MS"/>
              </a:rPr>
              <a:t>A simple and short example, for easy and faster explanation</a:t>
            </a:r>
            <a:endParaRPr>
              <a:solidFill>
                <a:srgbClr val="FFF2CC"/>
              </a:solidFill>
              <a:latin typeface="Comic Sans MS"/>
              <a:ea typeface="Comic Sans MS"/>
              <a:cs typeface="Comic Sans MS"/>
              <a:sym typeface="Comic Sans MS"/>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3">
            <a:alphaModFix/>
          </a:blip>
          <a:srcRect l="42" r="12"/>
          <a:stretch/>
        </p:blipFill>
        <p:spPr>
          <a:xfrm>
            <a:off x="181900" y="2342938"/>
            <a:ext cx="3323549" cy="2519150"/>
          </a:xfrm>
          <a:prstGeom prst="rect">
            <a:avLst/>
          </a:prstGeom>
          <a:noFill/>
          <a:ln cap="flat" cmpd="sng" w="9525">
            <a:solidFill>
              <a:srgbClr val="FFFFFF"/>
            </a:solidFill>
            <a:prstDash val="solid"/>
            <a:round/>
            <a:headEnd len="sm" type="none" w="sm"/>
            <a:tailEnd len="sm" type="none" w="sm"/>
          </a:ln>
        </p:spPr>
      </p:pic>
      <p:grpSp>
        <p:nvGrpSpPr>
          <p:cNvPr id="83" name="Google Shape;83;p18"/>
          <p:cNvGrpSpPr/>
          <p:nvPr/>
        </p:nvGrpSpPr>
        <p:grpSpPr>
          <a:xfrm>
            <a:off x="79525" y="267675"/>
            <a:ext cx="8969976" cy="2075275"/>
            <a:chOff x="79525" y="267675"/>
            <a:chExt cx="8969976" cy="2075275"/>
          </a:xfrm>
        </p:grpSpPr>
        <p:sp>
          <p:nvSpPr>
            <p:cNvPr id="84" name="Google Shape;84;p18"/>
            <p:cNvSpPr txBox="1"/>
            <p:nvPr/>
          </p:nvSpPr>
          <p:spPr>
            <a:xfrm>
              <a:off x="480450" y="619150"/>
              <a:ext cx="8183100" cy="1723800"/>
            </a:xfrm>
            <a:prstGeom prst="rect">
              <a:avLst/>
            </a:prstGeom>
            <a:noFill/>
            <a:ln>
              <a:noFill/>
            </a:ln>
          </p:spPr>
          <p:txBody>
            <a:bodyPr anchor="t" anchorCtr="0" bIns="91425" lIns="91425" rIns="91425" spcFirstLastPara="1" tIns="91425" wrap="square">
              <a:spAutoFit/>
            </a:bodyPr>
            <a:lstStyle/>
            <a:p>
              <a:pPr algn="ctr" indent="0" lvl="0" marL="0" rtl="0">
                <a:spcBef>
                  <a:spcPts val="0"/>
                </a:spcBef>
                <a:spcAft>
                  <a:spcPts val="0"/>
                </a:spcAft>
                <a:buNone/>
              </a:pPr>
              <a:r>
                <a:rPr lang="en-GB" sz="5000">
                  <a:solidFill>
                    <a:srgbClr val="C9DAF8"/>
                  </a:solidFill>
                </a:rPr>
                <a:t>Introduction to Exception Handling</a:t>
              </a:r>
              <a:endParaRPr sz="5000">
                <a:solidFill>
                  <a:srgbClr val="C9DAF8"/>
                </a:solidFill>
              </a:endParaRPr>
            </a:p>
          </p:txBody>
        </p:sp>
        <p:pic>
          <p:nvPicPr>
            <p:cNvPr id="85" name="Google Shape;85;p18"/>
            <p:cNvPicPr preferRelativeResize="0"/>
            <p:nvPr/>
          </p:nvPicPr>
          <p:blipFill rotWithShape="1">
            <a:blip r:embed="rId4">
              <a:alphaModFix/>
            </a:blip>
            <a:srcRect b="247" l="67" r="232" t="305"/>
            <a:stretch/>
          </p:blipFill>
          <p:spPr>
            <a:xfrm>
              <a:off x="79525" y="267675"/>
              <a:ext cx="1016001" cy="930224"/>
            </a:xfrm>
            <a:prstGeom prst="rect">
              <a:avLst/>
            </a:prstGeom>
            <a:noFill/>
            <a:ln>
              <a:noFill/>
            </a:ln>
          </p:spPr>
        </p:pic>
        <p:pic>
          <p:nvPicPr>
            <p:cNvPr id="86" name="Google Shape;86;p18"/>
            <p:cNvPicPr preferRelativeResize="0"/>
            <p:nvPr/>
          </p:nvPicPr>
          <p:blipFill rotWithShape="1">
            <a:blip r:embed="rId4">
              <a:alphaModFix/>
            </a:blip>
            <a:srcRect b="247" l="67" r="232" t="305"/>
            <a:stretch/>
          </p:blipFill>
          <p:spPr>
            <a:xfrm>
              <a:off x="8033500" y="267675"/>
              <a:ext cx="1016001" cy="930224"/>
            </a:xfrm>
            <a:prstGeom prst="rect">
              <a:avLst/>
            </a:prstGeom>
            <a:noFill/>
            <a:ln>
              <a:noFill/>
            </a:ln>
          </p:spPr>
        </p:pic>
      </p:grpSp>
      <p:pic>
        <p:nvPicPr>
          <p:cNvPr id="87" name="Google Shape;87;p18"/>
          <p:cNvPicPr preferRelativeResize="0"/>
          <p:nvPr/>
        </p:nvPicPr>
        <p:blipFill>
          <a:blip r:embed="rId5">
            <a:alphaModFix/>
          </a:blip>
          <a:stretch>
            <a:fillRect/>
          </a:stretch>
        </p:blipFill>
        <p:spPr>
          <a:xfrm>
            <a:off x="3607975" y="2393300"/>
            <a:ext cx="5441525" cy="2418450"/>
          </a:xfrm>
          <a:prstGeom prst="rect">
            <a:avLst/>
          </a:prstGeom>
          <a:noFill/>
          <a:ln cap="flat" cmpd="sng" w="9525">
            <a:solidFill>
              <a:srgbClr val="FFFFFF"/>
            </a:solidFill>
            <a:prstDash val="solid"/>
            <a:round/>
            <a:headEnd len="sm" type="none" w="sm"/>
            <a:tailEnd len="sm" type="none" w="sm"/>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2CC"/>
                </a:solidFill>
                <a:latin typeface="Comic Sans MS"/>
                <a:ea typeface="Comic Sans MS"/>
                <a:cs typeface="Comic Sans MS"/>
                <a:sym typeface="Comic Sans MS"/>
              </a:rPr>
              <a:t>Example Program : Checking Armstrong Number</a:t>
            </a:r>
            <a:endParaRPr>
              <a:solidFill>
                <a:srgbClr val="FFF2CC"/>
              </a:solidFill>
              <a:latin typeface="Comic Sans MS"/>
              <a:ea typeface="Comic Sans MS"/>
              <a:cs typeface="Comic Sans MS"/>
              <a:sym typeface="Comic Sans MS"/>
            </a:endParaRPr>
          </a:p>
        </p:txBody>
      </p:sp>
      <p:sp>
        <p:nvSpPr>
          <p:cNvPr id="453" name="Google Shape;453;p72"/>
          <p:cNvSpPr txBox="1"/>
          <p:nvPr>
            <p:ph idx="1" type="body"/>
          </p:nvPr>
        </p:nvSpPr>
        <p:spPr>
          <a:xfrm>
            <a:off x="311700" y="986550"/>
            <a:ext cx="8520600" cy="3982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FFFF"/>
              </a:buClr>
              <a:buSzPts val="1800"/>
              <a:buFont typeface="Comic Sans MS"/>
              <a:buChar char="➔"/>
            </a:pPr>
            <a:r>
              <a:rPr lang="en-GB">
                <a:solidFill>
                  <a:srgbClr val="00FFFF"/>
                </a:solidFill>
                <a:latin typeface="Comic Sans MS"/>
                <a:ea typeface="Comic Sans MS"/>
                <a:cs typeface="Comic Sans MS"/>
                <a:sym typeface="Comic Sans MS"/>
              </a:rPr>
              <a:t>This is one of the programs we created as practicals  </a:t>
            </a:r>
            <a:r>
              <a:rPr lang="en-GB">
                <a:solidFill>
                  <a:srgbClr val="00FFFF"/>
                </a:solidFill>
                <a:latin typeface="Comic Sans MS"/>
                <a:ea typeface="Comic Sans MS"/>
                <a:cs typeface="Comic Sans MS"/>
                <a:sym typeface="Comic Sans MS"/>
              </a:rPr>
              <a:t>😎</a:t>
            </a:r>
            <a:endParaRPr>
              <a:solidFill>
                <a:srgbClr val="00FFFF"/>
              </a:solidFill>
              <a:latin typeface="Comic Sans MS"/>
              <a:ea typeface="Comic Sans MS"/>
              <a:cs typeface="Comic Sans MS"/>
              <a:sym typeface="Comic Sans MS"/>
            </a:endParaRPr>
          </a:p>
          <a:p>
            <a:pPr indent="0" lvl="0" marL="457200" rtl="0" algn="l">
              <a:spcBef>
                <a:spcPts val="1200"/>
              </a:spcBef>
              <a:spcAft>
                <a:spcPts val="0"/>
              </a:spcAft>
              <a:buNone/>
            </a:pPr>
            <a:r>
              <a:t/>
            </a:r>
            <a:endParaRPr>
              <a:solidFill>
                <a:srgbClr val="00FFFF"/>
              </a:solidFill>
              <a:latin typeface="Comic Sans MS"/>
              <a:ea typeface="Comic Sans MS"/>
              <a:cs typeface="Comic Sans MS"/>
              <a:sym typeface="Comic Sans MS"/>
            </a:endParaRPr>
          </a:p>
          <a:p>
            <a:pPr indent="-342900" lvl="0" marL="457200" rtl="0" algn="l">
              <a:spcBef>
                <a:spcPts val="1200"/>
              </a:spcBef>
              <a:spcAft>
                <a:spcPts val="0"/>
              </a:spcAft>
              <a:buClr>
                <a:srgbClr val="C9DAF8"/>
              </a:buClr>
              <a:buSzPts val="1800"/>
              <a:buFont typeface="Comic Sans MS"/>
              <a:buChar char="➔"/>
            </a:pPr>
            <a:r>
              <a:rPr lang="en-GB">
                <a:solidFill>
                  <a:srgbClr val="C9DAF8"/>
                </a:solidFill>
                <a:latin typeface="Comic Sans MS"/>
                <a:ea typeface="Comic Sans MS"/>
                <a:cs typeface="Comic Sans MS"/>
                <a:sym typeface="Comic Sans MS"/>
              </a:rPr>
              <a:t>The example presented here depicts a program that simply uses keywords </a:t>
            </a:r>
            <a:endParaRPr>
              <a:solidFill>
                <a:srgbClr val="C9DAF8"/>
              </a:solidFill>
              <a:latin typeface="Comic Sans MS"/>
              <a:ea typeface="Comic Sans MS"/>
              <a:cs typeface="Comic Sans MS"/>
              <a:sym typeface="Comic Sans MS"/>
            </a:endParaRPr>
          </a:p>
          <a:p>
            <a:pPr indent="-317500" lvl="1" marL="914400" rtl="0" algn="l">
              <a:lnSpc>
                <a:spcPct val="150000"/>
              </a:lnSpc>
              <a:spcBef>
                <a:spcPts val="0"/>
              </a:spcBef>
              <a:spcAft>
                <a:spcPts val="0"/>
              </a:spcAft>
              <a:buClr>
                <a:srgbClr val="C9DAF8"/>
              </a:buClr>
              <a:buSzPts val="1400"/>
              <a:buFont typeface="Comic Sans MS"/>
              <a:buChar char="◆"/>
            </a:pPr>
            <a:r>
              <a:rPr lang="en-GB">
                <a:solidFill>
                  <a:srgbClr val="C9DAF8"/>
                </a:solidFill>
                <a:latin typeface="Comic Sans MS"/>
                <a:ea typeface="Comic Sans MS"/>
                <a:cs typeface="Comic Sans MS"/>
                <a:sym typeface="Comic Sans MS"/>
              </a:rPr>
              <a:t>t</a:t>
            </a:r>
            <a:r>
              <a:rPr lang="en-GB">
                <a:solidFill>
                  <a:srgbClr val="C9DAF8"/>
                </a:solidFill>
                <a:latin typeface="Comic Sans MS"/>
                <a:ea typeface="Comic Sans MS"/>
                <a:cs typeface="Comic Sans MS"/>
                <a:sym typeface="Comic Sans MS"/>
              </a:rPr>
              <a:t>ry , except, raise, else, finally</a:t>
            </a:r>
            <a:endParaRPr>
              <a:solidFill>
                <a:srgbClr val="C9DAF8"/>
              </a:solidFill>
              <a:latin typeface="Comic Sans MS"/>
              <a:ea typeface="Comic Sans MS"/>
              <a:cs typeface="Comic Sans MS"/>
              <a:sym typeface="Comic Sans MS"/>
            </a:endParaRPr>
          </a:p>
          <a:p>
            <a:pPr indent="0" lvl="0" marL="0" rtl="0" algn="l">
              <a:spcBef>
                <a:spcPts val="1200"/>
              </a:spcBef>
              <a:spcAft>
                <a:spcPts val="0"/>
              </a:spcAft>
              <a:buNone/>
            </a:pPr>
            <a:r>
              <a:rPr lang="en-GB">
                <a:solidFill>
                  <a:srgbClr val="D9EAD3"/>
                </a:solidFill>
                <a:latin typeface="Comic Sans MS"/>
                <a:ea typeface="Comic Sans MS"/>
                <a:cs typeface="Comic Sans MS"/>
                <a:sym typeface="Comic Sans MS"/>
              </a:rPr>
              <a:t>Here we need to check whether the number entered by the User is an Armstrong number or not. </a:t>
            </a:r>
            <a:endParaRPr>
              <a:solidFill>
                <a:srgbClr val="D9EAD3"/>
              </a:solidFill>
              <a:latin typeface="Comic Sans MS"/>
              <a:ea typeface="Comic Sans MS"/>
              <a:cs typeface="Comic Sans MS"/>
              <a:sym typeface="Comic Sans MS"/>
            </a:endParaRPr>
          </a:p>
          <a:p>
            <a:pPr indent="0" lvl="0" marL="0" rtl="0" algn="l">
              <a:spcBef>
                <a:spcPts val="1200"/>
              </a:spcBef>
              <a:spcAft>
                <a:spcPts val="0"/>
              </a:spcAft>
              <a:buNone/>
            </a:pPr>
            <a:r>
              <a:rPr lang="en-GB">
                <a:solidFill>
                  <a:srgbClr val="D9D2E9"/>
                </a:solidFill>
                <a:latin typeface="Comic Sans MS"/>
                <a:ea typeface="Comic Sans MS"/>
                <a:cs typeface="Comic Sans MS"/>
                <a:sym typeface="Comic Sans MS"/>
              </a:rPr>
              <a:t>We did this program without using these keywords, we simply used if-else with warnings where some exceptions could have </a:t>
            </a:r>
            <a:r>
              <a:rPr lang="en-GB">
                <a:solidFill>
                  <a:srgbClr val="D9D2E9"/>
                </a:solidFill>
                <a:latin typeface="Comic Sans MS"/>
                <a:ea typeface="Comic Sans MS"/>
                <a:cs typeface="Comic Sans MS"/>
                <a:sym typeface="Comic Sans MS"/>
              </a:rPr>
              <a:t>occurred </a:t>
            </a:r>
            <a:endParaRPr>
              <a:solidFill>
                <a:srgbClr val="D9D2E9"/>
              </a:solidFill>
              <a:latin typeface="Comic Sans MS"/>
              <a:ea typeface="Comic Sans MS"/>
              <a:cs typeface="Comic Sans MS"/>
              <a:sym typeface="Comic Sans MS"/>
            </a:endParaRPr>
          </a:p>
          <a:p>
            <a:pPr indent="0" lvl="0" marL="0" rtl="0" algn="l">
              <a:spcBef>
                <a:spcPts val="1200"/>
              </a:spcBef>
              <a:spcAft>
                <a:spcPts val="1200"/>
              </a:spcAft>
              <a:buNone/>
            </a:pPr>
            <a:r>
              <a:rPr lang="en-GB">
                <a:solidFill>
                  <a:srgbClr val="F3F3F3"/>
                </a:solidFill>
                <a:latin typeface="Comic Sans MS"/>
                <a:ea typeface="Comic Sans MS"/>
                <a:cs typeface="Comic Sans MS"/>
                <a:sym typeface="Comic Sans MS"/>
              </a:rPr>
              <a:t>Now lets see how we can use the exception handling feature to make it user friendly </a:t>
            </a:r>
            <a:endParaRPr>
              <a:solidFill>
                <a:srgbClr val="F3F3F3"/>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CCCCCC"/>
                </a:solidFill>
                <a:latin typeface="Comic Sans MS"/>
                <a:ea typeface="Comic Sans MS"/>
                <a:cs typeface="Comic Sans MS"/>
                <a:sym typeface="Comic Sans MS"/>
              </a:rPr>
              <a:t>A Quick Recap</a:t>
            </a:r>
            <a:endParaRPr>
              <a:solidFill>
                <a:srgbClr val="CCCCCC"/>
              </a:solidFill>
              <a:latin typeface="Comic Sans MS"/>
              <a:ea typeface="Comic Sans MS"/>
              <a:cs typeface="Comic Sans MS"/>
              <a:sym typeface="Comic Sans MS"/>
            </a:endParaRPr>
          </a:p>
        </p:txBody>
      </p:sp>
      <p:sp>
        <p:nvSpPr>
          <p:cNvPr id="459" name="Google Shape;459;p73"/>
          <p:cNvSpPr txBox="1"/>
          <p:nvPr>
            <p:ph idx="1" type="body"/>
          </p:nvPr>
        </p:nvSpPr>
        <p:spPr>
          <a:xfrm>
            <a:off x="260675" y="1128850"/>
            <a:ext cx="7907400" cy="3416400"/>
          </a:xfrm>
          <a:prstGeom prst="rect">
            <a:avLst/>
          </a:prstGeom>
        </p:spPr>
        <p:txBody>
          <a:bodyPr anchorCtr="0" anchor="t" bIns="91425" lIns="91425" spcFirstLastPara="1" rIns="91425" wrap="square" tIns="91425">
            <a:normAutofit/>
          </a:bodyPr>
          <a:lstStyle/>
          <a:p>
            <a:pPr indent="-374650" lvl="0" marL="2286000" marR="0" rtl="0" algn="l">
              <a:lnSpc>
                <a:spcPct val="200000"/>
              </a:lnSpc>
              <a:spcBef>
                <a:spcPts val="0"/>
              </a:spcBef>
              <a:spcAft>
                <a:spcPts val="0"/>
              </a:spcAft>
              <a:buClr>
                <a:srgbClr val="3C78D8"/>
              </a:buClr>
              <a:buSzPts val="2300"/>
              <a:buFont typeface="Comic Sans MS"/>
              <a:buChar char="●"/>
            </a:pPr>
            <a:r>
              <a:rPr lang="en-GB" sz="2300">
                <a:solidFill>
                  <a:srgbClr val="3C78D8"/>
                </a:solidFill>
                <a:latin typeface="Comic Sans MS"/>
                <a:ea typeface="Comic Sans MS"/>
                <a:cs typeface="Comic Sans MS"/>
                <a:sym typeface="Comic Sans MS"/>
              </a:rPr>
              <a:t>What are Armstrong Numbers?</a:t>
            </a:r>
            <a:endParaRPr sz="2300">
              <a:solidFill>
                <a:srgbClr val="3C78D8"/>
              </a:solidFill>
              <a:latin typeface="Comic Sans MS"/>
              <a:ea typeface="Comic Sans MS"/>
              <a:cs typeface="Comic Sans MS"/>
              <a:sym typeface="Comic Sans MS"/>
            </a:endParaRPr>
          </a:p>
          <a:p>
            <a:pPr indent="-374650" lvl="0" marL="2286000" marR="0" rtl="0" algn="l">
              <a:lnSpc>
                <a:spcPct val="200000"/>
              </a:lnSpc>
              <a:spcBef>
                <a:spcPts val="0"/>
              </a:spcBef>
              <a:spcAft>
                <a:spcPts val="0"/>
              </a:spcAft>
              <a:buClr>
                <a:srgbClr val="3C78D8"/>
              </a:buClr>
              <a:buSzPts val="2300"/>
              <a:buFont typeface="Comic Sans MS"/>
              <a:buChar char="●"/>
            </a:pPr>
            <a:r>
              <a:rPr lang="en-GB" sz="2300">
                <a:solidFill>
                  <a:srgbClr val="3C78D8"/>
                </a:solidFill>
                <a:latin typeface="Comic Sans MS"/>
                <a:ea typeface="Comic Sans MS"/>
                <a:cs typeface="Comic Sans MS"/>
                <a:sym typeface="Comic Sans MS"/>
              </a:rPr>
              <a:t>Why Named So?</a:t>
            </a:r>
            <a:endParaRPr sz="2300">
              <a:solidFill>
                <a:srgbClr val="3C78D8"/>
              </a:solidFill>
              <a:latin typeface="Comic Sans MS"/>
              <a:ea typeface="Comic Sans MS"/>
              <a:cs typeface="Comic Sans MS"/>
              <a:sym typeface="Comic Sans MS"/>
            </a:endParaRPr>
          </a:p>
          <a:p>
            <a:pPr indent="-374650" lvl="0" marL="2286000" marR="0" rtl="0" algn="l">
              <a:lnSpc>
                <a:spcPct val="200000"/>
              </a:lnSpc>
              <a:spcBef>
                <a:spcPts val="0"/>
              </a:spcBef>
              <a:spcAft>
                <a:spcPts val="0"/>
              </a:spcAft>
              <a:buClr>
                <a:srgbClr val="3C78D8"/>
              </a:buClr>
              <a:buSzPts val="2300"/>
              <a:buFont typeface="Comic Sans MS"/>
              <a:buChar char="●"/>
            </a:pPr>
            <a:r>
              <a:rPr lang="en-GB" sz="2300">
                <a:solidFill>
                  <a:srgbClr val="3C78D8"/>
                </a:solidFill>
                <a:latin typeface="Comic Sans MS"/>
                <a:ea typeface="Comic Sans MS"/>
                <a:cs typeface="Comic Sans MS"/>
                <a:sym typeface="Comic Sans MS"/>
              </a:rPr>
              <a:t>Also Known as</a:t>
            </a:r>
            <a:endParaRPr sz="2300">
              <a:solidFill>
                <a:srgbClr val="3C78D8"/>
              </a:solidFill>
              <a:latin typeface="Comic Sans MS"/>
              <a:ea typeface="Comic Sans MS"/>
              <a:cs typeface="Comic Sans MS"/>
              <a:sym typeface="Comic Sans MS"/>
            </a:endParaRPr>
          </a:p>
          <a:p>
            <a:pPr indent="-374650" lvl="0" marL="2286000" marR="0" rtl="0" algn="l">
              <a:lnSpc>
                <a:spcPct val="200000"/>
              </a:lnSpc>
              <a:spcBef>
                <a:spcPts val="0"/>
              </a:spcBef>
              <a:spcAft>
                <a:spcPts val="0"/>
              </a:spcAft>
              <a:buClr>
                <a:srgbClr val="3C78D8"/>
              </a:buClr>
              <a:buSzPts val="2300"/>
              <a:buFont typeface="Comic Sans MS"/>
              <a:buChar char="●"/>
            </a:pPr>
            <a:r>
              <a:rPr lang="en-GB" sz="2300">
                <a:solidFill>
                  <a:srgbClr val="3C78D8"/>
                </a:solidFill>
                <a:latin typeface="Comic Sans MS"/>
                <a:ea typeface="Comic Sans MS"/>
                <a:cs typeface="Comic Sans MS"/>
                <a:sym typeface="Comic Sans MS"/>
              </a:rPr>
              <a:t>Real Life Applications</a:t>
            </a:r>
            <a:endParaRPr sz="2300">
              <a:solidFill>
                <a:srgbClr val="3C78D8"/>
              </a:solidFill>
              <a:latin typeface="Comic Sans MS"/>
              <a:ea typeface="Comic Sans MS"/>
              <a:cs typeface="Comic Sans MS"/>
              <a:sym typeface="Comic Sans MS"/>
            </a:endParaRPr>
          </a:p>
          <a:p>
            <a:pPr indent="-374650" lvl="0" marL="2286000" marR="0" rtl="0" algn="l">
              <a:lnSpc>
                <a:spcPct val="200000"/>
              </a:lnSpc>
              <a:spcBef>
                <a:spcPts val="0"/>
              </a:spcBef>
              <a:spcAft>
                <a:spcPts val="0"/>
              </a:spcAft>
              <a:buClr>
                <a:srgbClr val="3C78D8"/>
              </a:buClr>
              <a:buSzPts val="2300"/>
              <a:buFont typeface="Comic Sans MS"/>
              <a:buChar char="●"/>
            </a:pPr>
            <a:r>
              <a:rPr lang="en-GB" sz="2300">
                <a:solidFill>
                  <a:srgbClr val="3C78D8"/>
                </a:solidFill>
                <a:latin typeface="Comic Sans MS"/>
                <a:ea typeface="Comic Sans MS"/>
                <a:cs typeface="Comic Sans MS"/>
                <a:sym typeface="Comic Sans MS"/>
              </a:rPr>
              <a:t>Example </a:t>
            </a:r>
            <a:endParaRPr sz="2300">
              <a:solidFill>
                <a:srgbClr val="3C78D8"/>
              </a:solidFill>
              <a:latin typeface="Comic Sans MS"/>
              <a:ea typeface="Comic Sans MS"/>
              <a:cs typeface="Comic Sans MS"/>
              <a:sym typeface="Comic Sans MS"/>
            </a:endParaRPr>
          </a:p>
        </p:txBody>
      </p:sp>
      <p:sp>
        <p:nvSpPr>
          <p:cNvPr id="460" name="Google Shape;460;p73"/>
          <p:cNvSpPr txBox="1"/>
          <p:nvPr/>
        </p:nvSpPr>
        <p:spPr>
          <a:xfrm>
            <a:off x="428625" y="20750"/>
            <a:ext cx="398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464" name="Shape 464"/>
        <p:cNvGrpSpPr/>
        <p:nvPr/>
      </p:nvGrpSpPr>
      <p:grpSpPr>
        <a:xfrm>
          <a:off x="0" y="0"/>
          <a:ext cx="0" cy="0"/>
          <a:chOff x="0" y="0"/>
          <a:chExt cx="0" cy="0"/>
        </a:xfrm>
      </p:grpSpPr>
      <p:pic>
        <p:nvPicPr>
          <p:cNvPr id="465" name="Google Shape;465;p74"/>
          <p:cNvPicPr preferRelativeResize="0"/>
          <p:nvPr/>
        </p:nvPicPr>
        <p:blipFill rotWithShape="1">
          <a:blip r:embed="rId3">
            <a:alphaModFix/>
          </a:blip>
          <a:srcRect b="316" l="139" r="150" t="267"/>
          <a:stretch/>
        </p:blipFill>
        <p:spPr>
          <a:xfrm>
            <a:off x="1136875" y="191800"/>
            <a:ext cx="3046025" cy="1983625"/>
          </a:xfrm>
          <a:prstGeom prst="rect">
            <a:avLst/>
          </a:prstGeom>
          <a:noFill/>
          <a:ln cap="flat" cmpd="sng" w="9525">
            <a:solidFill>
              <a:srgbClr val="FFFFFF"/>
            </a:solidFill>
            <a:prstDash val="solid"/>
            <a:round/>
            <a:headEnd len="sm" type="none" w="sm"/>
            <a:tailEnd len="sm" type="none" w="sm"/>
          </a:ln>
        </p:spPr>
      </p:pic>
      <p:pic>
        <p:nvPicPr>
          <p:cNvPr id="466" name="Google Shape;466;p74"/>
          <p:cNvPicPr preferRelativeResize="0"/>
          <p:nvPr/>
        </p:nvPicPr>
        <p:blipFill>
          <a:blip r:embed="rId4">
            <a:alphaModFix/>
          </a:blip>
          <a:stretch>
            <a:fillRect/>
          </a:stretch>
        </p:blipFill>
        <p:spPr>
          <a:xfrm>
            <a:off x="1136875" y="2263175"/>
            <a:ext cx="2745975" cy="2745975"/>
          </a:xfrm>
          <a:prstGeom prst="rect">
            <a:avLst/>
          </a:prstGeom>
          <a:noFill/>
          <a:ln cap="flat" cmpd="sng" w="9525">
            <a:solidFill>
              <a:schemeClr val="lt1"/>
            </a:solidFill>
            <a:prstDash val="solid"/>
            <a:round/>
            <a:headEnd len="sm" type="none" w="sm"/>
            <a:tailEnd len="sm" type="none" w="sm"/>
          </a:ln>
        </p:spPr>
      </p:pic>
      <p:pic>
        <p:nvPicPr>
          <p:cNvPr id="467" name="Google Shape;467;p74"/>
          <p:cNvPicPr preferRelativeResize="0"/>
          <p:nvPr/>
        </p:nvPicPr>
        <p:blipFill>
          <a:blip r:embed="rId5">
            <a:alphaModFix/>
          </a:blip>
          <a:stretch>
            <a:fillRect/>
          </a:stretch>
        </p:blipFill>
        <p:spPr>
          <a:xfrm>
            <a:off x="5044100" y="2608850"/>
            <a:ext cx="2400300" cy="2400300"/>
          </a:xfrm>
          <a:prstGeom prst="rect">
            <a:avLst/>
          </a:prstGeom>
          <a:noFill/>
          <a:ln cap="flat" cmpd="sng" w="9525">
            <a:solidFill>
              <a:schemeClr val="lt1"/>
            </a:solidFill>
            <a:prstDash val="solid"/>
            <a:round/>
            <a:headEnd len="sm" type="none" w="sm"/>
            <a:tailEnd len="sm" type="none" w="sm"/>
          </a:ln>
        </p:spPr>
      </p:pic>
      <p:pic>
        <p:nvPicPr>
          <p:cNvPr id="468" name="Google Shape;468;p74"/>
          <p:cNvPicPr preferRelativeResize="0"/>
          <p:nvPr/>
        </p:nvPicPr>
        <p:blipFill>
          <a:blip r:embed="rId6">
            <a:alphaModFix/>
          </a:blip>
          <a:stretch>
            <a:fillRect/>
          </a:stretch>
        </p:blipFill>
        <p:spPr>
          <a:xfrm>
            <a:off x="4340400" y="191800"/>
            <a:ext cx="3945856" cy="2301750"/>
          </a:xfrm>
          <a:prstGeom prst="rect">
            <a:avLst/>
          </a:prstGeom>
          <a:noFill/>
          <a:ln cap="flat" cmpd="sng" w="9525">
            <a:solidFill>
              <a:schemeClr val="lt1"/>
            </a:solidFill>
            <a:prstDash val="solid"/>
            <a:round/>
            <a:headEnd len="sm" type="none" w="sm"/>
            <a:tailEnd len="sm" type="none" w="sm"/>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5"/>
          <p:cNvSpPr txBox="1"/>
          <p:nvPr>
            <p:ph type="title"/>
          </p:nvPr>
        </p:nvSpPr>
        <p:spPr>
          <a:xfrm>
            <a:off x="2691613" y="85525"/>
            <a:ext cx="376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920">
                <a:solidFill>
                  <a:srgbClr val="F1C232"/>
                </a:solidFill>
                <a:latin typeface="Comic Sans MS"/>
                <a:ea typeface="Comic Sans MS"/>
                <a:cs typeface="Comic Sans MS"/>
                <a:sym typeface="Comic Sans MS"/>
              </a:rPr>
              <a:t>Example</a:t>
            </a:r>
            <a:r>
              <a:rPr lang="en-GB" sz="2920">
                <a:solidFill>
                  <a:srgbClr val="F1C232"/>
                </a:solidFill>
                <a:latin typeface="Comic Sans MS"/>
                <a:ea typeface="Comic Sans MS"/>
                <a:cs typeface="Comic Sans MS"/>
                <a:sym typeface="Comic Sans MS"/>
              </a:rPr>
              <a:t> 1</a:t>
            </a:r>
            <a:endParaRPr sz="2920">
              <a:solidFill>
                <a:srgbClr val="F1C232"/>
              </a:solidFill>
              <a:latin typeface="Comic Sans MS"/>
              <a:ea typeface="Comic Sans MS"/>
              <a:cs typeface="Comic Sans MS"/>
              <a:sym typeface="Comic Sans MS"/>
            </a:endParaRPr>
          </a:p>
        </p:txBody>
      </p:sp>
      <p:sp>
        <p:nvSpPr>
          <p:cNvPr id="474" name="Google Shape;474;p75"/>
          <p:cNvSpPr txBox="1"/>
          <p:nvPr>
            <p:ph type="title"/>
          </p:nvPr>
        </p:nvSpPr>
        <p:spPr>
          <a:xfrm>
            <a:off x="2691625" y="804825"/>
            <a:ext cx="3760800" cy="572700"/>
          </a:xfrm>
          <a:prstGeom prst="rect">
            <a:avLst/>
          </a:prstGeom>
        </p:spPr>
        <p:txBody>
          <a:bodyPr anchorCtr="0" anchor="t" bIns="91425" lIns="91425" spcFirstLastPara="1" rIns="91425" wrap="square" tIns="91425">
            <a:normAutofit fontScale="90000"/>
          </a:bodyPr>
          <a:lstStyle/>
          <a:p>
            <a:pPr indent="-388620" lvl="0" marL="457200" rtl="0" algn="ctr">
              <a:spcBef>
                <a:spcPts val="0"/>
              </a:spcBef>
              <a:spcAft>
                <a:spcPts val="0"/>
              </a:spcAft>
              <a:buClr>
                <a:srgbClr val="FF9900"/>
              </a:buClr>
              <a:buSzPct val="100000"/>
              <a:buFont typeface="Comic Sans MS"/>
              <a:buAutoNum type="alphaLcParenR"/>
            </a:pPr>
            <a:r>
              <a:rPr lang="en-GB">
                <a:solidFill>
                  <a:srgbClr val="FF9900"/>
                </a:solidFill>
                <a:latin typeface="Comic Sans MS"/>
                <a:ea typeface="Comic Sans MS"/>
                <a:cs typeface="Comic Sans MS"/>
                <a:sym typeface="Comic Sans MS"/>
              </a:rPr>
              <a:t>Our Own Class</a:t>
            </a:r>
            <a:endParaRPr>
              <a:solidFill>
                <a:srgbClr val="FF9900"/>
              </a:solidFill>
              <a:latin typeface="Comic Sans MS"/>
              <a:ea typeface="Comic Sans MS"/>
              <a:cs typeface="Comic Sans MS"/>
              <a:sym typeface="Comic Sans MS"/>
            </a:endParaRPr>
          </a:p>
        </p:txBody>
      </p:sp>
      <p:pic>
        <p:nvPicPr>
          <p:cNvPr id="475" name="Google Shape;475;p75"/>
          <p:cNvPicPr preferRelativeResize="0"/>
          <p:nvPr/>
        </p:nvPicPr>
        <p:blipFill rotWithShape="1">
          <a:blip r:embed="rId3">
            <a:alphaModFix/>
          </a:blip>
          <a:srcRect b="71492" l="0" r="0" t="0"/>
          <a:stretch/>
        </p:blipFill>
        <p:spPr>
          <a:xfrm>
            <a:off x="549700" y="1377525"/>
            <a:ext cx="8044650" cy="986725"/>
          </a:xfrm>
          <a:prstGeom prst="rect">
            <a:avLst/>
          </a:prstGeom>
          <a:noFill/>
          <a:ln>
            <a:noFill/>
          </a:ln>
        </p:spPr>
      </p:pic>
      <p:pic>
        <p:nvPicPr>
          <p:cNvPr id="476" name="Google Shape;476;p75"/>
          <p:cNvPicPr preferRelativeResize="0"/>
          <p:nvPr/>
        </p:nvPicPr>
        <p:blipFill rotWithShape="1">
          <a:blip r:embed="rId3">
            <a:alphaModFix/>
          </a:blip>
          <a:srcRect b="35345" l="0" r="0" t="30100"/>
          <a:stretch/>
        </p:blipFill>
        <p:spPr>
          <a:xfrm>
            <a:off x="549675" y="2364250"/>
            <a:ext cx="8044650" cy="1195950"/>
          </a:xfrm>
          <a:prstGeom prst="rect">
            <a:avLst/>
          </a:prstGeom>
          <a:noFill/>
          <a:ln>
            <a:noFill/>
          </a:ln>
        </p:spPr>
      </p:pic>
      <p:pic>
        <p:nvPicPr>
          <p:cNvPr id="477" name="Google Shape;477;p75"/>
          <p:cNvPicPr preferRelativeResize="0"/>
          <p:nvPr/>
        </p:nvPicPr>
        <p:blipFill rotWithShape="1">
          <a:blip r:embed="rId3">
            <a:alphaModFix/>
          </a:blip>
          <a:srcRect b="0" l="0" r="0" t="71491"/>
          <a:stretch/>
        </p:blipFill>
        <p:spPr>
          <a:xfrm>
            <a:off x="549675" y="3560191"/>
            <a:ext cx="8044650" cy="98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type="title"/>
          </p:nvPr>
        </p:nvSpPr>
        <p:spPr>
          <a:xfrm>
            <a:off x="2691600" y="167375"/>
            <a:ext cx="3760800" cy="5727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en-GB">
                <a:solidFill>
                  <a:srgbClr val="EAD1DC"/>
                </a:solidFill>
                <a:latin typeface="Comic Sans MS"/>
                <a:ea typeface="Comic Sans MS"/>
                <a:cs typeface="Comic Sans MS"/>
                <a:sym typeface="Comic Sans MS"/>
              </a:rPr>
              <a:t>b) try block</a:t>
            </a:r>
            <a:endParaRPr>
              <a:solidFill>
                <a:srgbClr val="EAD1DC"/>
              </a:solidFill>
              <a:latin typeface="Comic Sans MS"/>
              <a:ea typeface="Comic Sans MS"/>
              <a:cs typeface="Comic Sans MS"/>
              <a:sym typeface="Comic Sans MS"/>
            </a:endParaRPr>
          </a:p>
        </p:txBody>
      </p:sp>
      <p:pic>
        <p:nvPicPr>
          <p:cNvPr id="483" name="Google Shape;483;p76"/>
          <p:cNvPicPr preferRelativeResize="0"/>
          <p:nvPr/>
        </p:nvPicPr>
        <p:blipFill rotWithShape="1">
          <a:blip r:embed="rId3">
            <a:alphaModFix/>
          </a:blip>
          <a:srcRect b="71686" l="0" r="0" t="0"/>
          <a:stretch/>
        </p:blipFill>
        <p:spPr>
          <a:xfrm>
            <a:off x="617775" y="684775"/>
            <a:ext cx="7908451" cy="1162550"/>
          </a:xfrm>
          <a:prstGeom prst="rect">
            <a:avLst/>
          </a:prstGeom>
          <a:noFill/>
          <a:ln>
            <a:noFill/>
          </a:ln>
        </p:spPr>
      </p:pic>
      <p:pic>
        <p:nvPicPr>
          <p:cNvPr id="484" name="Google Shape;484;p76"/>
          <p:cNvPicPr preferRelativeResize="0"/>
          <p:nvPr/>
        </p:nvPicPr>
        <p:blipFill rotWithShape="1">
          <a:blip r:embed="rId3">
            <a:alphaModFix/>
          </a:blip>
          <a:srcRect b="46831" l="0" r="0" t="28130"/>
          <a:stretch/>
        </p:blipFill>
        <p:spPr>
          <a:xfrm>
            <a:off x="617775" y="1847325"/>
            <a:ext cx="7908451" cy="1028126"/>
          </a:xfrm>
          <a:prstGeom prst="rect">
            <a:avLst/>
          </a:prstGeom>
          <a:noFill/>
          <a:ln>
            <a:noFill/>
          </a:ln>
        </p:spPr>
      </p:pic>
      <p:pic>
        <p:nvPicPr>
          <p:cNvPr id="485" name="Google Shape;485;p76"/>
          <p:cNvPicPr preferRelativeResize="0"/>
          <p:nvPr/>
        </p:nvPicPr>
        <p:blipFill rotWithShape="1">
          <a:blip r:embed="rId3">
            <a:alphaModFix/>
          </a:blip>
          <a:srcRect b="19684" l="0" r="0" t="53169"/>
          <a:stretch/>
        </p:blipFill>
        <p:spPr>
          <a:xfrm>
            <a:off x="617775" y="2868000"/>
            <a:ext cx="7908451" cy="1114700"/>
          </a:xfrm>
          <a:prstGeom prst="rect">
            <a:avLst/>
          </a:prstGeom>
          <a:noFill/>
          <a:ln>
            <a:noFill/>
          </a:ln>
        </p:spPr>
      </p:pic>
      <p:pic>
        <p:nvPicPr>
          <p:cNvPr id="486" name="Google Shape;486;p76"/>
          <p:cNvPicPr preferRelativeResize="0"/>
          <p:nvPr/>
        </p:nvPicPr>
        <p:blipFill rotWithShape="1">
          <a:blip r:embed="rId3">
            <a:alphaModFix/>
          </a:blip>
          <a:srcRect b="0" l="0" r="0" t="80316"/>
          <a:stretch/>
        </p:blipFill>
        <p:spPr>
          <a:xfrm>
            <a:off x="617775" y="3982700"/>
            <a:ext cx="7908451" cy="808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7"/>
          <p:cNvSpPr txBox="1"/>
          <p:nvPr>
            <p:ph type="title"/>
          </p:nvPr>
        </p:nvSpPr>
        <p:spPr>
          <a:xfrm>
            <a:off x="2444338" y="160475"/>
            <a:ext cx="3760800" cy="5727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en-GB">
                <a:solidFill>
                  <a:srgbClr val="E69138"/>
                </a:solidFill>
                <a:latin typeface="Comic Sans MS"/>
                <a:ea typeface="Comic Sans MS"/>
                <a:cs typeface="Comic Sans MS"/>
                <a:sym typeface="Comic Sans MS"/>
              </a:rPr>
              <a:t>c</a:t>
            </a:r>
            <a:r>
              <a:rPr lang="en-GB">
                <a:solidFill>
                  <a:srgbClr val="E69138"/>
                </a:solidFill>
                <a:latin typeface="Comic Sans MS"/>
                <a:ea typeface="Comic Sans MS"/>
                <a:cs typeface="Comic Sans MS"/>
                <a:sym typeface="Comic Sans MS"/>
              </a:rPr>
              <a:t>) except block(s)</a:t>
            </a:r>
            <a:endParaRPr>
              <a:solidFill>
                <a:srgbClr val="E69138"/>
              </a:solidFill>
              <a:latin typeface="Comic Sans MS"/>
              <a:ea typeface="Comic Sans MS"/>
              <a:cs typeface="Comic Sans MS"/>
              <a:sym typeface="Comic Sans MS"/>
            </a:endParaRPr>
          </a:p>
        </p:txBody>
      </p:sp>
      <p:pic>
        <p:nvPicPr>
          <p:cNvPr id="492" name="Google Shape;492;p77"/>
          <p:cNvPicPr preferRelativeResize="0"/>
          <p:nvPr/>
        </p:nvPicPr>
        <p:blipFill rotWithShape="1">
          <a:blip r:embed="rId3">
            <a:alphaModFix/>
          </a:blip>
          <a:srcRect b="48511" l="0" r="0" t="0"/>
          <a:stretch/>
        </p:blipFill>
        <p:spPr>
          <a:xfrm>
            <a:off x="248575" y="1017200"/>
            <a:ext cx="8646849" cy="1804050"/>
          </a:xfrm>
          <a:prstGeom prst="rect">
            <a:avLst/>
          </a:prstGeom>
          <a:noFill/>
          <a:ln>
            <a:noFill/>
          </a:ln>
        </p:spPr>
      </p:pic>
      <p:pic>
        <p:nvPicPr>
          <p:cNvPr id="493" name="Google Shape;493;p77"/>
          <p:cNvPicPr preferRelativeResize="0"/>
          <p:nvPr/>
        </p:nvPicPr>
        <p:blipFill rotWithShape="1">
          <a:blip r:embed="rId3">
            <a:alphaModFix/>
          </a:blip>
          <a:srcRect b="0" l="0" r="0" t="51484"/>
          <a:stretch/>
        </p:blipFill>
        <p:spPr>
          <a:xfrm>
            <a:off x="248575" y="2821250"/>
            <a:ext cx="8646849" cy="169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8"/>
          <p:cNvSpPr txBox="1"/>
          <p:nvPr>
            <p:ph type="title"/>
          </p:nvPr>
        </p:nvSpPr>
        <p:spPr>
          <a:xfrm>
            <a:off x="2278803" y="291800"/>
            <a:ext cx="4586400" cy="572700"/>
          </a:xfrm>
          <a:prstGeom prst="rect">
            <a:avLst/>
          </a:prstGeom>
        </p:spPr>
        <p:txBody>
          <a:bodyPr anchorCtr="0" anchor="t" bIns="91425" lIns="91425" spcFirstLastPara="1" rIns="91425" wrap="square" tIns="91425">
            <a:normAutofit fontScale="90000"/>
          </a:bodyPr>
          <a:lstStyle/>
          <a:p>
            <a:pPr indent="0" lvl="0" marL="457200" rtl="0" algn="ctr">
              <a:spcBef>
                <a:spcPts val="0"/>
              </a:spcBef>
              <a:spcAft>
                <a:spcPts val="0"/>
              </a:spcAft>
              <a:buNone/>
            </a:pPr>
            <a:r>
              <a:rPr lang="en-GB">
                <a:solidFill>
                  <a:srgbClr val="E69138"/>
                </a:solidFill>
                <a:latin typeface="Comic Sans MS"/>
                <a:ea typeface="Comic Sans MS"/>
                <a:cs typeface="Comic Sans MS"/>
                <a:sym typeface="Comic Sans MS"/>
              </a:rPr>
              <a:t>d</a:t>
            </a:r>
            <a:r>
              <a:rPr lang="en-GB">
                <a:solidFill>
                  <a:srgbClr val="E69138"/>
                </a:solidFill>
                <a:latin typeface="Comic Sans MS"/>
                <a:ea typeface="Comic Sans MS"/>
                <a:cs typeface="Comic Sans MS"/>
                <a:sym typeface="Comic Sans MS"/>
              </a:rPr>
              <a:t>) else and finally block</a:t>
            </a:r>
            <a:endParaRPr>
              <a:solidFill>
                <a:srgbClr val="E69138"/>
              </a:solidFill>
              <a:latin typeface="Comic Sans MS"/>
              <a:ea typeface="Comic Sans MS"/>
              <a:cs typeface="Comic Sans MS"/>
              <a:sym typeface="Comic Sans MS"/>
            </a:endParaRPr>
          </a:p>
        </p:txBody>
      </p:sp>
      <p:pic>
        <p:nvPicPr>
          <p:cNvPr id="499" name="Google Shape;499;p78"/>
          <p:cNvPicPr preferRelativeResize="0"/>
          <p:nvPr/>
        </p:nvPicPr>
        <p:blipFill rotWithShape="1">
          <a:blip r:embed="rId3">
            <a:alphaModFix/>
          </a:blip>
          <a:srcRect b="43026" l="0" r="0" t="0"/>
          <a:stretch/>
        </p:blipFill>
        <p:spPr>
          <a:xfrm>
            <a:off x="193475" y="1460625"/>
            <a:ext cx="8757025" cy="1266125"/>
          </a:xfrm>
          <a:prstGeom prst="rect">
            <a:avLst/>
          </a:prstGeom>
          <a:noFill/>
          <a:ln>
            <a:noFill/>
          </a:ln>
        </p:spPr>
      </p:pic>
      <p:pic>
        <p:nvPicPr>
          <p:cNvPr id="500" name="Google Shape;500;p78"/>
          <p:cNvPicPr preferRelativeResize="0"/>
          <p:nvPr/>
        </p:nvPicPr>
        <p:blipFill rotWithShape="1">
          <a:blip r:embed="rId3">
            <a:alphaModFix/>
          </a:blip>
          <a:srcRect b="0" l="0" r="0" t="56974"/>
          <a:stretch/>
        </p:blipFill>
        <p:spPr>
          <a:xfrm>
            <a:off x="193500" y="2726750"/>
            <a:ext cx="8757025" cy="95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9"/>
          <p:cNvSpPr txBox="1"/>
          <p:nvPr>
            <p:ph type="title"/>
          </p:nvPr>
        </p:nvSpPr>
        <p:spPr>
          <a:xfrm>
            <a:off x="1243224" y="127000"/>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00FFFF"/>
                </a:solidFill>
                <a:latin typeface="Comic Sans MS"/>
                <a:ea typeface="Comic Sans MS"/>
                <a:cs typeface="Comic Sans MS"/>
                <a:sym typeface="Comic Sans MS"/>
              </a:rPr>
              <a:t>Program 1 Output - Case I</a:t>
            </a:r>
            <a:endParaRPr sz="3120">
              <a:solidFill>
                <a:srgbClr val="00FFFF"/>
              </a:solidFill>
              <a:latin typeface="Comic Sans MS"/>
              <a:ea typeface="Comic Sans MS"/>
              <a:cs typeface="Comic Sans MS"/>
              <a:sym typeface="Comic Sans MS"/>
            </a:endParaRPr>
          </a:p>
        </p:txBody>
      </p:sp>
      <p:sp>
        <p:nvSpPr>
          <p:cNvPr id="506" name="Google Shape;506;p79"/>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07" name="Google Shape;507;p79"/>
          <p:cNvSpPr txBox="1"/>
          <p:nvPr/>
        </p:nvSpPr>
        <p:spPr>
          <a:xfrm>
            <a:off x="479425" y="843400"/>
            <a:ext cx="8185200" cy="4106700"/>
          </a:xfrm>
          <a:prstGeom prst="rect">
            <a:avLst/>
          </a:prstGeom>
          <a:noFill/>
          <a:ln>
            <a:noFill/>
          </a:ln>
        </p:spPr>
        <p:txBody>
          <a:bodyPr anchorCtr="0" anchor="t" bIns="91425" lIns="91425" spcFirstLastPara="1" rIns="91425" wrap="square" tIns="91425">
            <a:noAutofit/>
          </a:bodyPr>
          <a:lstStyle/>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Enter your number to check! </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370</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Congratulations</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370 is an Armstrong Number</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Check Complete!</a:t>
            </a:r>
            <a:endParaRPr b="1" sz="2100">
              <a:solidFill>
                <a:srgbClr val="FCE5CD"/>
              </a:solidFill>
              <a:latin typeface="Courier New"/>
              <a:ea typeface="Courier New"/>
              <a:cs typeface="Courier New"/>
              <a:sym typeface="Courier New"/>
            </a:endParaRPr>
          </a:p>
          <a:p>
            <a:pPr indent="0" lvl="0" marL="457200" rtl="0" algn="l">
              <a:spcBef>
                <a:spcPts val="0"/>
              </a:spcBef>
              <a:spcAft>
                <a:spcPts val="0"/>
              </a:spcAft>
              <a:buNone/>
            </a:pPr>
            <a:r>
              <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Do you want to test another number? Enter 1 for Yes, and 0 for No</a:t>
            </a:r>
            <a:endParaRPr b="1" sz="2100">
              <a:solidFill>
                <a:srgbClr val="FCE5CD"/>
              </a:solidFill>
              <a:latin typeface="Courier New"/>
              <a:ea typeface="Courier New"/>
              <a:cs typeface="Courier New"/>
              <a:sym typeface="Courier New"/>
            </a:endParaRPr>
          </a:p>
          <a:p>
            <a:pPr indent="0" lvl="0" marL="457200" rtl="0" algn="l">
              <a:spcBef>
                <a:spcPts val="0"/>
              </a:spcBef>
              <a:spcAft>
                <a:spcPts val="0"/>
              </a:spcAft>
              <a:buNone/>
            </a:pPr>
            <a:r>
              <a:t/>
            </a:r>
            <a:endParaRPr b="1" sz="2100">
              <a:solidFill>
                <a:srgbClr val="FCE5CD"/>
              </a:solidFill>
              <a:latin typeface="Courier New"/>
              <a:ea typeface="Courier New"/>
              <a:cs typeface="Courier New"/>
              <a:sym typeface="Courier New"/>
            </a:endParaRPr>
          </a:p>
          <a:p>
            <a:pPr indent="-361950" lvl="0" marL="914400" rtl="0" algn="l">
              <a:spcBef>
                <a:spcPts val="0"/>
              </a:spcBef>
              <a:spcAft>
                <a:spcPts val="0"/>
              </a:spcAft>
              <a:buClr>
                <a:srgbClr val="FCE5CD"/>
              </a:buClr>
              <a:buSzPts val="2100"/>
              <a:buFont typeface="Courier New"/>
              <a:buChar char="➢"/>
            </a:pPr>
            <a:r>
              <a:rPr b="1" lang="en-GB" sz="2100">
                <a:solidFill>
                  <a:srgbClr val="FCE5CD"/>
                </a:solidFill>
                <a:latin typeface="Courier New"/>
                <a:ea typeface="Courier New"/>
                <a:cs typeface="Courier New"/>
                <a:sym typeface="Courier New"/>
              </a:rPr>
              <a:t>1</a:t>
            </a:r>
            <a:endParaRPr b="1" sz="2100">
              <a:solidFill>
                <a:srgbClr val="FCE5CD"/>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0"/>
          <p:cNvSpPr txBox="1"/>
          <p:nvPr>
            <p:ph type="title"/>
          </p:nvPr>
        </p:nvSpPr>
        <p:spPr>
          <a:xfrm>
            <a:off x="1243224" y="127000"/>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FF9900"/>
                </a:solidFill>
                <a:latin typeface="Comic Sans MS"/>
                <a:ea typeface="Comic Sans MS"/>
                <a:cs typeface="Comic Sans MS"/>
                <a:sym typeface="Comic Sans MS"/>
              </a:rPr>
              <a:t>Program 1 Output - Case II</a:t>
            </a:r>
            <a:endParaRPr sz="3120">
              <a:solidFill>
                <a:srgbClr val="FF9900"/>
              </a:solidFill>
              <a:latin typeface="Comic Sans MS"/>
              <a:ea typeface="Comic Sans MS"/>
              <a:cs typeface="Comic Sans MS"/>
              <a:sym typeface="Comic Sans MS"/>
            </a:endParaRPr>
          </a:p>
        </p:txBody>
      </p:sp>
      <p:sp>
        <p:nvSpPr>
          <p:cNvPr id="513" name="Google Shape;513;p80"/>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14" name="Google Shape;514;p80"/>
          <p:cNvSpPr txBox="1"/>
          <p:nvPr/>
        </p:nvSpPr>
        <p:spPr>
          <a:xfrm>
            <a:off x="479425" y="843400"/>
            <a:ext cx="8185200" cy="4106700"/>
          </a:xfrm>
          <a:prstGeom prst="rect">
            <a:avLst/>
          </a:prstGeom>
          <a:noFill/>
          <a:ln>
            <a:noFill/>
          </a:ln>
        </p:spPr>
        <p:txBody>
          <a:bodyPr anchorCtr="0" anchor="t" bIns="91425" lIns="91425" spcFirstLastPara="1" rIns="91425" wrap="square" tIns="91425">
            <a:noAutofit/>
          </a:bodyPr>
          <a:lstStyle/>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Enter your number to check! </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360</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Unfortunately, </a:t>
            </a:r>
            <a:endParaRPr b="1" sz="2100">
              <a:solidFill>
                <a:srgbClr val="EAD1DC"/>
              </a:solidFill>
              <a:latin typeface="Courier New"/>
              <a:ea typeface="Courier New"/>
              <a:cs typeface="Courier New"/>
              <a:sym typeface="Courier New"/>
            </a:endParaRPr>
          </a:p>
          <a:p>
            <a:pPr indent="0" lvl="0" marL="914400" rtl="0" algn="l">
              <a:spcBef>
                <a:spcPts val="0"/>
              </a:spcBef>
              <a:spcAft>
                <a:spcPts val="0"/>
              </a:spcAft>
              <a:buNone/>
            </a:pPr>
            <a:r>
              <a:rPr b="1" lang="en-GB" sz="2100">
                <a:solidFill>
                  <a:srgbClr val="EAD1DC"/>
                </a:solidFill>
                <a:latin typeface="Courier New"/>
                <a:ea typeface="Courier New"/>
                <a:cs typeface="Courier New"/>
                <a:sym typeface="Courier New"/>
              </a:rPr>
              <a:t>It is not an Armstrong Number</a:t>
            </a:r>
            <a:endParaRPr b="1" sz="2100">
              <a:solidFill>
                <a:srgbClr val="EAD1DC"/>
              </a:solidFill>
              <a:latin typeface="Courier New"/>
              <a:ea typeface="Courier New"/>
              <a:cs typeface="Courier New"/>
              <a:sym typeface="Courier New"/>
            </a:endParaRPr>
          </a:p>
          <a:p>
            <a:pPr indent="0" lvl="0" marL="914400" rtl="0" algn="l">
              <a:spcBef>
                <a:spcPts val="0"/>
              </a:spcBef>
              <a:spcAft>
                <a:spcPts val="0"/>
              </a:spcAft>
              <a:buNone/>
            </a:pPr>
            <a:r>
              <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Your number was 360</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Check Complete!</a:t>
            </a:r>
            <a:endParaRPr b="1" sz="2100">
              <a:solidFill>
                <a:srgbClr val="EAD1DC"/>
              </a:solidFill>
              <a:latin typeface="Courier New"/>
              <a:ea typeface="Courier New"/>
              <a:cs typeface="Courier New"/>
              <a:sym typeface="Courier New"/>
            </a:endParaRPr>
          </a:p>
          <a:p>
            <a:pPr indent="0" lvl="0" marL="457200" rtl="0" algn="l">
              <a:spcBef>
                <a:spcPts val="0"/>
              </a:spcBef>
              <a:spcAft>
                <a:spcPts val="0"/>
              </a:spcAft>
              <a:buNone/>
            </a:pPr>
            <a:r>
              <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Do you want to test another number? Enter 1 for Yes, and 0 for No</a:t>
            </a:r>
            <a:endParaRPr b="1" sz="2100">
              <a:solidFill>
                <a:srgbClr val="EAD1DC"/>
              </a:solidFill>
              <a:latin typeface="Courier New"/>
              <a:ea typeface="Courier New"/>
              <a:cs typeface="Courier New"/>
              <a:sym typeface="Courier New"/>
            </a:endParaRPr>
          </a:p>
          <a:p>
            <a:pPr indent="0" lvl="0" marL="457200" rtl="0" algn="l">
              <a:spcBef>
                <a:spcPts val="0"/>
              </a:spcBef>
              <a:spcAft>
                <a:spcPts val="0"/>
              </a:spcAft>
              <a:buNone/>
            </a:pPr>
            <a:r>
              <a:t/>
            </a:r>
            <a:endParaRPr b="1" sz="2100">
              <a:solidFill>
                <a:srgbClr val="EAD1DC"/>
              </a:solidFill>
              <a:latin typeface="Courier New"/>
              <a:ea typeface="Courier New"/>
              <a:cs typeface="Courier New"/>
              <a:sym typeface="Courier New"/>
            </a:endParaRPr>
          </a:p>
          <a:p>
            <a:pPr indent="-361950" lvl="0" marL="914400" rtl="0" algn="l">
              <a:spcBef>
                <a:spcPts val="0"/>
              </a:spcBef>
              <a:spcAft>
                <a:spcPts val="0"/>
              </a:spcAft>
              <a:buClr>
                <a:srgbClr val="EAD1DC"/>
              </a:buClr>
              <a:buSzPts val="2100"/>
              <a:buFont typeface="Courier New"/>
              <a:buChar char="➢"/>
            </a:pPr>
            <a:r>
              <a:rPr b="1" lang="en-GB" sz="2100">
                <a:solidFill>
                  <a:srgbClr val="EAD1DC"/>
                </a:solidFill>
                <a:latin typeface="Courier New"/>
                <a:ea typeface="Courier New"/>
                <a:cs typeface="Courier New"/>
                <a:sym typeface="Courier New"/>
              </a:rPr>
              <a:t>1</a:t>
            </a:r>
            <a:endParaRPr b="1" sz="2100">
              <a:solidFill>
                <a:srgbClr val="EAD1DC"/>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1243224" y="127000"/>
            <a:ext cx="665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3120">
                <a:solidFill>
                  <a:srgbClr val="00FF00"/>
                </a:solidFill>
                <a:latin typeface="Comic Sans MS"/>
                <a:ea typeface="Comic Sans MS"/>
                <a:cs typeface="Comic Sans MS"/>
                <a:sym typeface="Comic Sans MS"/>
              </a:rPr>
              <a:t>Program 1 Output - Case III</a:t>
            </a:r>
            <a:endParaRPr sz="3120">
              <a:solidFill>
                <a:srgbClr val="00FF00"/>
              </a:solidFill>
              <a:latin typeface="Comic Sans MS"/>
              <a:ea typeface="Comic Sans MS"/>
              <a:cs typeface="Comic Sans MS"/>
              <a:sym typeface="Comic Sans MS"/>
            </a:endParaRPr>
          </a:p>
        </p:txBody>
      </p:sp>
      <p:sp>
        <p:nvSpPr>
          <p:cNvPr id="520" name="Google Shape;520;p81"/>
          <p:cNvSpPr txBox="1"/>
          <p:nvPr/>
        </p:nvSpPr>
        <p:spPr>
          <a:xfrm>
            <a:off x="3034950" y="2481875"/>
            <a:ext cx="207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21" name="Google Shape;521;p81"/>
          <p:cNvSpPr txBox="1"/>
          <p:nvPr/>
        </p:nvSpPr>
        <p:spPr>
          <a:xfrm>
            <a:off x="479425" y="843400"/>
            <a:ext cx="8185200" cy="410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Enter your number to check! </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abcd</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Please enter a number!</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invalid literal for int() with base 10: 'abcd'</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Check Complete!</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Enter your number to check!</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67</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Unfortunately,</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              It is not an Armstrong Number</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Your number was 67</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Check Complete!</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Do you want to test another number? Enter 1 for Yes, and 0 for No</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0</a:t>
            </a:r>
            <a:endParaRPr b="1" sz="1600">
              <a:solidFill>
                <a:srgbClr val="D9EAD3"/>
              </a:solidFill>
              <a:latin typeface="Courier New"/>
              <a:ea typeface="Courier New"/>
              <a:cs typeface="Courier New"/>
              <a:sym typeface="Courier New"/>
            </a:endParaRPr>
          </a:p>
          <a:p>
            <a:pPr indent="-330200" lvl="0" marL="457200" rtl="0" algn="l">
              <a:spcBef>
                <a:spcPts val="0"/>
              </a:spcBef>
              <a:spcAft>
                <a:spcPts val="0"/>
              </a:spcAft>
              <a:buClr>
                <a:srgbClr val="D9EAD3"/>
              </a:buClr>
              <a:buSzPts val="1600"/>
              <a:buFont typeface="Courier New"/>
              <a:buChar char="➢"/>
            </a:pPr>
            <a:r>
              <a:rPr b="1" lang="en-GB" sz="1600">
                <a:solidFill>
                  <a:srgbClr val="D9EAD3"/>
                </a:solidFill>
                <a:latin typeface="Courier New"/>
                <a:ea typeface="Courier New"/>
                <a:cs typeface="Courier New"/>
                <a:sym typeface="Courier New"/>
              </a:rPr>
              <a:t>Thank you and Good Bye!</a:t>
            </a:r>
            <a:endParaRPr b="1" sz="1600">
              <a:solidFill>
                <a:srgbClr val="D9EAD3"/>
              </a:solidFill>
              <a:latin typeface="Courier New"/>
              <a:ea typeface="Courier New"/>
              <a:cs typeface="Courier New"/>
              <a:sym typeface="Courier New"/>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sp>
        <p:nvSpPr>
          <p:cNvPr id="526" name="Google Shape;526;p82"/>
          <p:cNvSpPr txBox="1"/>
          <p:nvPr>
            <p:ph type="title"/>
          </p:nvPr>
        </p:nvSpPr>
        <p:spPr>
          <a:xfrm>
            <a:off x="4415000" y="2958550"/>
            <a:ext cx="4391700" cy="2099100"/>
          </a:xfrm>
          <a:prstGeom prst="rect">
            <a:avLst/>
          </a:prstGeom>
          <a:ln>
            <a:noFill/>
          </a:ln>
          <a:effectLst>
            <a:outerShdw blurRad="57150" rotWithShape="0" algn="bl" dir="5400000" dist="19050">
              <a:srgbClr val="000000">
                <a:alpha val="77000"/>
              </a:srgbClr>
            </a:outerShdw>
            <a:reflection blurRad="0" dir="0" dist="0" endA="0" endPos="76000" fadeDir="5400012" kx="0" rotWithShape="0" algn="bl" stA="71000" stPos="0" sy="-100000" ky="0"/>
          </a:effectLst>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5700">
                <a:solidFill>
                  <a:srgbClr val="FF00FF"/>
                </a:solidFill>
                <a:latin typeface="Pacifico"/>
                <a:ea typeface="Pacifico"/>
                <a:cs typeface="Pacifico"/>
                <a:sym typeface="Pacifico"/>
              </a:rPr>
              <a:t>The</a:t>
            </a:r>
            <a:endParaRPr sz="5700">
              <a:solidFill>
                <a:srgbClr val="FF00FF"/>
              </a:solidFill>
              <a:latin typeface="Pacifico"/>
              <a:ea typeface="Pacifico"/>
              <a:cs typeface="Pacifico"/>
              <a:sym typeface="Pacifico"/>
            </a:endParaRPr>
          </a:p>
          <a:p>
            <a:pPr indent="0" lvl="0" marL="0" rtl="0" algn="ctr">
              <a:spcBef>
                <a:spcPts val="0"/>
              </a:spcBef>
              <a:spcAft>
                <a:spcPts val="0"/>
              </a:spcAft>
              <a:buSzPts val="990"/>
              <a:buNone/>
            </a:pPr>
            <a:r>
              <a:rPr lang="en-GB" sz="5700">
                <a:solidFill>
                  <a:srgbClr val="FF00FF"/>
                </a:solidFill>
                <a:latin typeface="Pacifico"/>
                <a:ea typeface="Pacifico"/>
                <a:cs typeface="Pacifico"/>
                <a:sym typeface="Pacifico"/>
              </a:rPr>
              <a:t>End</a:t>
            </a:r>
            <a:endParaRPr sz="5700">
              <a:solidFill>
                <a:srgbClr val="FF00FF"/>
              </a:solidFill>
              <a:latin typeface="Pacifico"/>
              <a:ea typeface="Pacifico"/>
              <a:cs typeface="Pacifico"/>
              <a:sym typeface="Pacifico"/>
            </a:endParaRPr>
          </a:p>
        </p:txBody>
      </p:sp>
      <p:pic>
        <p:nvPicPr>
          <p:cNvPr id="527" name="Google Shape;527;p82"/>
          <p:cNvPicPr preferRelativeResize="0"/>
          <p:nvPr/>
        </p:nvPicPr>
        <p:blipFill>
          <a:blip r:embed="rId3">
            <a:alphaModFix amt="80000"/>
          </a:blip>
          <a:stretch>
            <a:fillRect/>
          </a:stretch>
        </p:blipFill>
        <p:spPr>
          <a:xfrm>
            <a:off x="0" y="1127"/>
            <a:ext cx="9144000" cy="5141236"/>
          </a:xfrm>
          <a:prstGeom prst="rect">
            <a:avLst/>
          </a:prstGeom>
          <a:noFill/>
          <a:ln cap="flat" cmpd="sng" w="28575">
            <a:solidFill>
              <a:schemeClr val="dk2"/>
            </a:solidFill>
            <a:prstDash val="solid"/>
            <a:round/>
            <a:headEnd len="sm" w="sm" type="none"/>
            <a:tailEnd len="sm" w="sm" type="none"/>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83"/>
          <p:cNvSpPr txBox="1"/>
          <p:nvPr>
            <p:ph type="title"/>
          </p:nvPr>
        </p:nvSpPr>
        <p:spPr>
          <a:xfrm>
            <a:off x="311700" y="255375"/>
            <a:ext cx="2920800" cy="675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3600">
                <a:solidFill>
                  <a:srgbClr val="C9DAF8"/>
                </a:solidFill>
              </a:rPr>
              <a:t>Thank You !</a:t>
            </a:r>
            <a:endParaRPr sz="3600">
              <a:solidFill>
                <a:srgbClr val="C9DAF8"/>
              </a:solidFill>
            </a:endParaRPr>
          </a:p>
        </p:txBody>
      </p:sp>
      <p:sp>
        <p:nvSpPr>
          <p:cNvPr id="533" name="Google Shape;533;p83"/>
          <p:cNvSpPr txBox="1"/>
          <p:nvPr>
            <p:ph idx="1" type="body"/>
          </p:nvPr>
        </p:nvSpPr>
        <p:spPr>
          <a:xfrm>
            <a:off x="623400" y="4368650"/>
            <a:ext cx="1598400" cy="46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750"/>
              <a:t>GitHub Repo. </a:t>
            </a:r>
            <a:endParaRPr sz="1750"/>
          </a:p>
          <a:p>
            <a:pPr indent="0" lvl="0" marL="0" rtl="0" algn="l">
              <a:lnSpc>
                <a:spcPct val="95000"/>
              </a:lnSpc>
              <a:spcBef>
                <a:spcPts val="1200"/>
              </a:spcBef>
              <a:spcAft>
                <a:spcPts val="0"/>
              </a:spcAft>
              <a:buSzPts val="275"/>
              <a:buNone/>
            </a:pPr>
            <a:r>
              <a:t/>
            </a:r>
            <a:endParaRPr sz="1750"/>
          </a:p>
          <a:p>
            <a:pPr indent="0" lvl="0" marL="0" rtl="0" algn="l">
              <a:lnSpc>
                <a:spcPct val="95000"/>
              </a:lnSpc>
              <a:spcBef>
                <a:spcPts val="1200"/>
              </a:spcBef>
              <a:spcAft>
                <a:spcPts val="1200"/>
              </a:spcAft>
              <a:buSzPts val="275"/>
              <a:buNone/>
            </a:pPr>
            <a:r>
              <a:t/>
            </a:r>
            <a:endParaRPr sz="1750"/>
          </a:p>
        </p:txBody>
      </p:sp>
      <p:pic>
        <p:nvPicPr>
          <p:cNvPr id="534" name="Google Shape;534;p83">
            <a:hlinkClick r:id="rId4"/>
          </p:cNvPr>
          <p:cNvPicPr preferRelativeResize="0"/>
          <p:nvPr/>
        </p:nvPicPr>
        <p:blipFill>
          <a:blip r:embed="rId5">
            <a:alphaModFix/>
          </a:blip>
          <a:stretch>
            <a:fillRect/>
          </a:stretch>
        </p:blipFill>
        <p:spPr>
          <a:xfrm>
            <a:off x="2221800" y="4352650"/>
            <a:ext cx="495776" cy="495776"/>
          </a:xfrm>
          <a:prstGeom prst="rect">
            <a:avLst/>
          </a:prstGeom>
          <a:noFill/>
          <a:ln>
            <a:noFill/>
          </a:ln>
        </p:spPr>
      </p:pic>
      <p:sp>
        <p:nvSpPr>
          <p:cNvPr id="535" name="Google Shape;535;p83"/>
          <p:cNvSpPr txBox="1"/>
          <p:nvPr>
            <p:ph idx="1" type="body"/>
          </p:nvPr>
        </p:nvSpPr>
        <p:spPr>
          <a:xfrm>
            <a:off x="2749475" y="4368650"/>
            <a:ext cx="6316500" cy="46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650"/>
              <a:t>Includes Source Code, Jupyter Notebooks, Images and More..</a:t>
            </a:r>
            <a:endParaRPr sz="1650"/>
          </a:p>
          <a:p>
            <a:pPr indent="0" lvl="0" marL="0" rtl="0" algn="l">
              <a:lnSpc>
                <a:spcPct val="95000"/>
              </a:lnSpc>
              <a:spcBef>
                <a:spcPts val="1200"/>
              </a:spcBef>
              <a:spcAft>
                <a:spcPts val="0"/>
              </a:spcAft>
              <a:buSzPts val="275"/>
              <a:buNone/>
            </a:pPr>
            <a:r>
              <a:t/>
            </a:r>
            <a:endParaRPr sz="1650"/>
          </a:p>
          <a:p>
            <a:pPr indent="0" lvl="0" marL="0" rtl="0" algn="l">
              <a:lnSpc>
                <a:spcPct val="95000"/>
              </a:lnSpc>
              <a:spcBef>
                <a:spcPts val="1200"/>
              </a:spcBef>
              <a:spcAft>
                <a:spcPts val="1200"/>
              </a:spcAft>
              <a:buSzPts val="275"/>
              <a:buNone/>
            </a:pPr>
            <a:r>
              <a:t/>
            </a:r>
            <a:endParaRPr sz="1650"/>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Tree>
  </p:cSld>
  <p:clrMapOvr>
    <a:masterClrMapping/>
  </p:clrMapOvr>
  <mc:AlternateContent>
    <mc:Choice Requires="p14">
      <p:transition spd="slow" p14:dur="2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ph type="title"/>
          </p:nvPr>
        </p:nvSpPr>
        <p:spPr>
          <a:xfrm>
            <a:off x="384125" y="3353375"/>
            <a:ext cx="7331700" cy="14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820">
                <a:solidFill>
                  <a:srgbClr val="FFF2CC"/>
                </a:solidFill>
                <a:latin typeface="Comfortaa"/>
                <a:ea typeface="Comfortaa"/>
                <a:cs typeface="Comfortaa"/>
                <a:sym typeface="Comfortaa"/>
              </a:rPr>
              <a:t>INTRODUCTION TO EXCEPTION HANDLING</a:t>
            </a:r>
            <a:endParaRPr b="1" sz="3820">
              <a:solidFill>
                <a:srgbClr val="FFF2CC"/>
              </a:solidFill>
              <a:latin typeface="Comfortaa"/>
              <a:ea typeface="Comfortaa"/>
              <a:cs typeface="Comfortaa"/>
              <a:sym typeface="Comfortaa"/>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17187791</vt:lpwstr>
  </property>
  <property fmtid="{D5CDD505-2E9C-101B-9397-08002B2CF9AE}" name="NXPowerLiteSettings" pid="3">
    <vt:lpwstr>F7000400038000</vt:lpwstr>
  </property>
  <property fmtid="{D5CDD505-2E9C-101B-9397-08002B2CF9AE}" name="NXPowerLiteVersion" pid="4">
    <vt:lpwstr>S10.0.0</vt:lpwstr>
  </property>
</Properties>
</file>